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8.xml" ContentType="application/vnd.openxmlformats-officedocument.drawingml.chart+xml"/>
  <Override PartName="/ppt/notesSlides/notesSlide2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1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2.xml" ContentType="application/vnd.openxmlformats-officedocument.drawingml.chart+xml"/>
  <Override PartName="/ppt/drawings/drawing4.xml" ContentType="application/vnd.openxmlformats-officedocument.drawingml.chartshapes+xml"/>
  <Override PartName="/ppt/charts/chart13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3.xml" ContentType="application/vnd.openxmlformats-officedocument.presentationml.notesSlide+xml"/>
  <Override PartName="/ppt/charts/chart14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3" r:id="rId1"/>
  </p:sldMasterIdLst>
  <p:notesMasterIdLst>
    <p:notesMasterId r:id="rId29"/>
  </p:notesMasterIdLst>
  <p:sldIdLst>
    <p:sldId id="256" r:id="rId2"/>
    <p:sldId id="257" r:id="rId3"/>
    <p:sldId id="258" r:id="rId4"/>
    <p:sldId id="310" r:id="rId5"/>
    <p:sldId id="305" r:id="rId6"/>
    <p:sldId id="307" r:id="rId7"/>
    <p:sldId id="294" r:id="rId8"/>
    <p:sldId id="308" r:id="rId9"/>
    <p:sldId id="309" r:id="rId10"/>
    <p:sldId id="297" r:id="rId11"/>
    <p:sldId id="298" r:id="rId12"/>
    <p:sldId id="299" r:id="rId13"/>
    <p:sldId id="275" r:id="rId14"/>
    <p:sldId id="292" r:id="rId15"/>
    <p:sldId id="277" r:id="rId16"/>
    <p:sldId id="301" r:id="rId17"/>
    <p:sldId id="311" r:id="rId18"/>
    <p:sldId id="312" r:id="rId19"/>
    <p:sldId id="313" r:id="rId20"/>
    <p:sldId id="314" r:id="rId21"/>
    <p:sldId id="315" r:id="rId22"/>
    <p:sldId id="280" r:id="rId23"/>
    <p:sldId id="281" r:id="rId24"/>
    <p:sldId id="316" r:id="rId25"/>
    <p:sldId id="317" r:id="rId26"/>
    <p:sldId id="300" r:id="rId27"/>
    <p:sldId id="285" r:id="rId28"/>
  </p:sldIdLst>
  <p:sldSz cx="9144000" cy="6858000" type="screen4x3"/>
  <p:notesSz cx="6791325" cy="98726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9AA9B79-21A2-47BB-8A20-C11E008F467E}">
          <p14:sldIdLst>
            <p14:sldId id="256"/>
            <p14:sldId id="257"/>
            <p14:sldId id="258"/>
            <p14:sldId id="310"/>
            <p14:sldId id="305"/>
            <p14:sldId id="307"/>
            <p14:sldId id="294"/>
            <p14:sldId id="308"/>
            <p14:sldId id="309"/>
            <p14:sldId id="297"/>
            <p14:sldId id="298"/>
            <p14:sldId id="299"/>
            <p14:sldId id="275"/>
            <p14:sldId id="292"/>
            <p14:sldId id="277"/>
          </p14:sldIdLst>
        </p14:section>
        <p14:section name="Раздел без заголовка" id="{471C77CD-669E-4FBA-9222-DE70CD428392}">
          <p14:sldIdLst>
            <p14:sldId id="301"/>
            <p14:sldId id="311"/>
            <p14:sldId id="312"/>
            <p14:sldId id="313"/>
            <p14:sldId id="314"/>
            <p14:sldId id="315"/>
            <p14:sldId id="280"/>
            <p14:sldId id="281"/>
            <p14:sldId id="316"/>
            <p14:sldId id="317"/>
            <p14:sldId id="300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3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  <a:srgbClr val="E6C8EE"/>
    <a:srgbClr val="FFAFAF"/>
    <a:srgbClr val="F56F6F"/>
    <a:srgbClr val="00FF00"/>
    <a:srgbClr val="CC00CC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41" autoAdjust="0"/>
    <p:restoredTop sz="94645" autoAdjust="0"/>
  </p:normalViewPr>
  <p:slideViewPr>
    <p:cSldViewPr>
      <p:cViewPr varScale="1">
        <p:scale>
          <a:sx n="86" d="100"/>
          <a:sy n="86" d="100"/>
        </p:scale>
        <p:origin x="90" y="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30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16" y="-90"/>
      </p:cViewPr>
      <p:guideLst>
        <p:guide orient="horz" pos="3110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7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9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KOMITET\Desktop\&#1044;&#1054;&#1061;&#1054;&#1044;&#1067;\&#1050;&#1074;&#1072;&#1088;&#1090;&#1072;&#1083;&#1100;&#1085;&#1099;&#1077;%20&#1086;&#1090;&#1095;&#1077;&#1090;&#1099;\&#1050;&#1074;&#1072;&#1088;&#1090;&#1072;&#1083;&#1100;&#1085;&#1099;&#1077;%202024\4%20&#1082;&#1074;\&#1050;&#1074;&#1072;&#1088;&#1090;&#1072;&#1083;&#1100;&#1085;&#1099;&#1081;%20&#1072;&#1085;&#1072;&#1083;&#1080;&#1079;\&#1044;&#1080;&#1072;&#1075;&#1088;&#1072;&#1084;&#1084;&#1072;%2024&#1075;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komitet-pk1\Desktop\&#1044;&#1080;&#1072;&#1075;&#1088;&#1072;&#1084;&#1084;&#1072;%20&#1074;%20Microsoft%20Word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KOMITET\Desktop\&#1044;&#1054;&#1061;&#1054;&#1044;&#1067;\&#1050;&#1074;&#1072;&#1088;&#1090;&#1072;&#1083;&#1100;&#1085;&#1099;&#1077;%20&#1086;&#1090;&#1095;&#1077;&#1090;&#1099;\&#1050;&#1074;&#1072;&#1088;&#1090;&#1072;&#1083;&#1100;&#1085;&#1099;&#1077;%202024\4%20&#1082;&#1074;\&#1050;&#1074;&#1072;&#1088;&#1090;&#1072;&#1083;&#1100;&#1085;&#1099;&#1081;%20&#1072;&#1085;&#1072;&#1083;&#1080;&#1079;\&#1044;&#1080;&#1072;&#1075;&#1088;&#1072;&#1084;&#1084;&#1072;%2024&#1075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_fin\&#1076;&#1086;&#1082;&#1091;&#1084;&#1077;&#1085;&#1090;&#1099;&#1082;&#1086;&#1084;&#1080;&#1090;&#1077;&#1090;&#1072;\&#1054;&#1041;&#1065;&#1040;&#1071;\&#1057;&#1083;&#1072;&#1081;&#1076;&#1099;%20&#1087;&#1086;%20&#1080;&#1089;&#1087;&#1086;&#1083;&#1085;&#1077;&#1085;&#1080;&#1102;%20&#1073;&#1102;&#1076;&#1078;&#1077;&#1090;&#1072;%20&#1079;&#1072;%202016%20&#1075;&#1086;&#1076;\&#1080;&#1089;&#1087;&#1086;&#1083;&#1085;&#1077;&#1085;&#1080;&#107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Лист1!$D$147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3445240091168321E-3"/>
                  <c:y val="0.157338048354070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164-4BE7-A84F-9CE8E895C1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Лист1!$C$148</c:f>
              <c:strCache>
                <c:ptCount val="1"/>
                <c:pt idx="0">
                  <c:v>доходы </c:v>
                </c:pt>
              </c:strCache>
            </c:strRef>
          </c:cat>
          <c:val>
            <c:numRef>
              <c:f>Лист1!$D$148</c:f>
              <c:numCache>
                <c:formatCode>General</c:formatCode>
                <c:ptCount val="1"/>
                <c:pt idx="0">
                  <c:v>900540.8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64-4BE7-A84F-9CE8E895C1A5}"/>
            </c:ext>
          </c:extLst>
        </c:ser>
        <c:ser>
          <c:idx val="1"/>
          <c:order val="1"/>
          <c:tx>
            <c:strRef>
              <c:f>Лист1!$E$147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1260320121557105E-3"/>
                  <c:y val="0.239273054022804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164-4BE7-A84F-9CE8E895C1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Лист1!$C$148</c:f>
              <c:strCache>
                <c:ptCount val="1"/>
                <c:pt idx="0">
                  <c:v>доходы </c:v>
                </c:pt>
              </c:strCache>
            </c:strRef>
          </c:cat>
          <c:val>
            <c:numRef>
              <c:f>Лист1!$E$148</c:f>
              <c:numCache>
                <c:formatCode>General</c:formatCode>
                <c:ptCount val="1"/>
                <c:pt idx="0">
                  <c:v>1087611.8999999999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64-4BE7-A84F-9CE8E895C1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306496"/>
        <c:axId val="35308288"/>
        <c:axId val="0"/>
      </c:bar3DChart>
      <c:catAx>
        <c:axId val="35306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+mn-ea"/>
                <a:cs typeface="+mn-cs"/>
              </a:defRPr>
            </a:pPr>
            <a:endParaRPr lang="ru-RU"/>
          </a:p>
        </c:txPr>
        <c:crossAx val="35308288"/>
        <c:crosses val="autoZero"/>
        <c:auto val="1"/>
        <c:lblAlgn val="ctr"/>
        <c:lblOffset val="100"/>
        <c:noMultiLvlLbl val="0"/>
      </c:catAx>
      <c:valAx>
        <c:axId val="3530828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5306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162752960108812"/>
          <c:y val="0.88878025663458737"/>
          <c:w val="0.36329927987799338"/>
          <c:h val="0.111219743365412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46403451742673313"/>
          <c:y val="0"/>
          <c:w val="0.51919398982835552"/>
          <c:h val="1"/>
        </c:manualLayout>
      </c:layout>
      <c:bar3DChart>
        <c:barDir val="bar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4857917021565512E-2"/>
                  <c:y val="-2.157694533601151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800" dirty="0" smtClean="0">
                        <a:solidFill>
                          <a:schemeClr val="tx1"/>
                        </a:solidFill>
                      </a:rPr>
                      <a:t>592 294,9</a:t>
                    </a:r>
                    <a:endParaRPr lang="en-US" sz="18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78015474275149"/>
                      <c:h val="0.120104500162804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A9EE-40AC-996F-18EFB244B929}"/>
                </c:ext>
              </c:extLst>
            </c:dLbl>
            <c:dLbl>
              <c:idx val="1"/>
              <c:layout>
                <c:manualLayout>
                  <c:x val="6.1141354664296474E-2"/>
                  <c:y val="-1.0449596361338334E-1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72 808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9EE-40AC-996F-18EFB244B929}"/>
                </c:ext>
              </c:extLst>
            </c:dLbl>
            <c:dLbl>
              <c:idx val="2"/>
              <c:layout>
                <c:manualLayout>
                  <c:x val="5.6089789749012797E-2"/>
                  <c:y val="-1.70995370334008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133 429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9EE-40AC-996F-18EFB244B929}"/>
                </c:ext>
              </c:extLst>
            </c:dLbl>
            <c:dLbl>
              <c:idx val="3"/>
              <c:layout>
                <c:manualLayout>
                  <c:x val="-0.1892594924295106"/>
                  <c:y val="-1.424961419450072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274 374,7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487718099909337"/>
                      <c:h val="8.91599482166776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A9EE-40AC-996F-18EFB244B9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Лист1!$C$56:$C$59</c:f>
              <c:strCache>
                <c:ptCount val="4"/>
                <c:pt idx="0">
                  <c:v>Заработная плата</c:v>
                </c:pt>
                <c:pt idx="1">
                  <c:v>Коммунальные  услуги и уголь </c:v>
                </c:pt>
                <c:pt idx="2">
                  <c:v>Перечисления другим бюджетам (бюджетам поселений)</c:v>
                </c:pt>
                <c:pt idx="3">
                  <c:v>Прочие расходы</c:v>
                </c:pt>
              </c:strCache>
            </c:strRef>
          </c:cat>
          <c:val>
            <c:numRef>
              <c:f>Лист1!$D$56:$D$59</c:f>
              <c:numCache>
                <c:formatCode>General</c:formatCode>
                <c:ptCount val="4"/>
                <c:pt idx="0">
                  <c:v>447565.8</c:v>
                </c:pt>
                <c:pt idx="1">
                  <c:v>62188.800000000003</c:v>
                </c:pt>
                <c:pt idx="2">
                  <c:v>88255.3</c:v>
                </c:pt>
                <c:pt idx="3">
                  <c:v>298355.59999999998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EE-40AC-996F-18EFB244B9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820672"/>
        <c:axId val="35822208"/>
        <c:axId val="0"/>
      </c:bar3DChart>
      <c:catAx>
        <c:axId val="358206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822208"/>
        <c:crosses val="autoZero"/>
        <c:auto val="1"/>
        <c:lblAlgn val="ctr"/>
        <c:lblOffset val="100"/>
        <c:noMultiLvlLbl val="0"/>
      </c:catAx>
      <c:valAx>
        <c:axId val="3582220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5820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0.3527899011420782"/>
                  <c:y val="-1.564397756136257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55,2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929-455A-8E0E-7C3C1971DE4D}"/>
                </c:ext>
              </c:extLst>
            </c:dLbl>
            <c:dLbl>
              <c:idx val="1"/>
              <c:layout>
                <c:manualLayout>
                  <c:x val="0.13700462579397957"/>
                  <c:y val="-7.8219887806813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929-455A-8E0E-7C3C1971DE4D}"/>
                </c:ext>
              </c:extLst>
            </c:dLbl>
            <c:dLbl>
              <c:idx val="2"/>
              <c:layout>
                <c:manualLayout>
                  <c:x val="0.18622747631648273"/>
                  <c:y val="6.2458381570547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12,4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929-455A-8E0E-7C3C1971DE4D}"/>
                </c:ext>
              </c:extLst>
            </c:dLbl>
            <c:dLbl>
              <c:idx val="3"/>
              <c:layout>
                <c:manualLayout>
                  <c:x val="0.12672927885943108"/>
                  <c:y val="7.821988780681288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25,5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929-455A-8E0E-7C3C1971DE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Лист1!$S$56:$S$59</c:f>
              <c:strCache>
                <c:ptCount val="4"/>
                <c:pt idx="0">
                  <c:v>Заработная плата</c:v>
                </c:pt>
                <c:pt idx="1">
                  <c:v>Коммунальные  услуги</c:v>
                </c:pt>
                <c:pt idx="2">
                  <c:v>Перечисления другим бюджетам (бюджетам поселений)</c:v>
                </c:pt>
                <c:pt idx="3">
                  <c:v>Прочие расходы</c:v>
                </c:pt>
              </c:strCache>
            </c:strRef>
          </c:cat>
          <c:val>
            <c:numRef>
              <c:f>Лист1!$T$56:$T$59</c:f>
              <c:numCache>
                <c:formatCode>General</c:formatCode>
                <c:ptCount val="4"/>
                <c:pt idx="0">
                  <c:v>50</c:v>
                </c:pt>
                <c:pt idx="1">
                  <c:v>7</c:v>
                </c:pt>
                <c:pt idx="2">
                  <c:v>10</c:v>
                </c:pt>
                <c:pt idx="3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29-455A-8E0E-7C3C1971DE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967744"/>
        <c:axId val="35969280"/>
        <c:axId val="0"/>
      </c:bar3DChart>
      <c:catAx>
        <c:axId val="359677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5969280"/>
        <c:crosses val="autoZero"/>
        <c:auto val="1"/>
        <c:lblAlgn val="ctr"/>
        <c:lblOffset val="100"/>
        <c:noMultiLvlLbl val="0"/>
      </c:catAx>
      <c:valAx>
        <c:axId val="3596928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5967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932144698299944"/>
          <c:y val="6.1053675492625135E-3"/>
          <c:w val="0.65468875498350942"/>
          <c:h val="0.9938945827006875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8.1837818947460284E-2"/>
                  <c:y val="4.979802139279503E-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800"/>
                    </a:pPr>
                    <a:r>
                      <a:rPr lang="ru-RU" sz="1800" b="1" dirty="0" smtClean="0">
                        <a:latin typeface="Times New Roman" pitchFamily="18" charset="0"/>
                        <a:cs typeface="Times New Roman" pitchFamily="18" charset="0"/>
                      </a:rPr>
                      <a:t>Общее образование 516 878,1тыс.</a:t>
                    </a:r>
                    <a:r>
                      <a:rPr lang="ru-RU" sz="1800" b="1" baseline="0" dirty="0" smtClean="0">
                        <a:latin typeface="Times New Roman" pitchFamily="18" charset="0"/>
                        <a:cs typeface="Times New Roman" pitchFamily="18" charset="0"/>
                      </a:rPr>
                      <a:t> рублей</a:t>
                    </a:r>
                    <a:endParaRPr lang="ru-RU" sz="18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915131350652881"/>
                      <c:h val="0.161406199789031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B02-42DF-9FF4-94F5C7E831E1}"/>
                </c:ext>
              </c:extLst>
            </c:dLbl>
            <c:dLbl>
              <c:idx val="1"/>
              <c:layout>
                <c:manualLayout>
                  <c:x val="-4.0775212883945366E-2"/>
                  <c:y val="-5.041655797956326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800"/>
                    </a:pPr>
                    <a:r>
                      <a:rPr lang="ru-RU" sz="1800" b="1" dirty="0" smtClean="0">
                        <a:latin typeface="Times New Roman" pitchFamily="18" charset="0"/>
                        <a:cs typeface="Times New Roman" pitchFamily="18" charset="0"/>
                      </a:rPr>
                      <a:t>Дошкольное образование </a:t>
                    </a:r>
                  </a:p>
                  <a:p>
                    <a:pPr>
                      <a:defRPr sz="1800"/>
                    </a:pPr>
                    <a:r>
                      <a:rPr lang="ru-RU" sz="1800" b="1" dirty="0" smtClean="0">
                        <a:latin typeface="Times New Roman" pitchFamily="18" charset="0"/>
                        <a:cs typeface="Times New Roman" pitchFamily="18" charset="0"/>
                      </a:rPr>
                      <a:t>198 272,3тыс. рублей </a:t>
                    </a:r>
                    <a:endParaRPr lang="ru-RU" sz="18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792837396835064"/>
                      <c:h val="0.235099768820253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B02-42DF-9FF4-94F5C7E831E1}"/>
                </c:ext>
              </c:extLst>
            </c:dLbl>
            <c:dLbl>
              <c:idx val="2"/>
              <c:layout>
                <c:manualLayout>
                  <c:x val="-0.15893384219560891"/>
                  <c:y val="-0.10877309075344548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800"/>
                    </a:pPr>
                    <a:r>
                      <a:rPr lang="ru-RU" sz="1800" b="1" dirty="0" smtClean="0">
                        <a:latin typeface="Times New Roman" pitchFamily="18" charset="0"/>
                        <a:cs typeface="Times New Roman" pitchFamily="18" charset="0"/>
                      </a:rPr>
                      <a:t>Другие вопросы </a:t>
                    </a:r>
                  </a:p>
                  <a:p>
                    <a:pPr>
                      <a:defRPr sz="1800"/>
                    </a:pPr>
                    <a:r>
                      <a:rPr lang="ru-RU" sz="1800" b="1" dirty="0" smtClean="0">
                        <a:latin typeface="Times New Roman" pitchFamily="18" charset="0"/>
                        <a:cs typeface="Times New Roman" pitchFamily="18" charset="0"/>
                      </a:rPr>
                      <a:t>7 122,0 </a:t>
                    </a:r>
                    <a:r>
                      <a:rPr lang="ru-RU" sz="1800" b="1" baseline="0" dirty="0" smtClean="0">
                        <a:latin typeface="Times New Roman" pitchFamily="18" charset="0"/>
                        <a:cs typeface="Times New Roman" pitchFamily="18" charset="0"/>
                      </a:rPr>
                      <a:t>тыс. рублей</a:t>
                    </a:r>
                    <a:endParaRPr lang="ru-RU" sz="18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51723707778052"/>
                      <c:h val="0.1503269518436335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EB02-42DF-9FF4-94F5C7E831E1}"/>
                </c:ext>
              </c:extLst>
            </c:dLbl>
            <c:dLbl>
              <c:idx val="3"/>
              <c:layout/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600"/>
                    </a:pPr>
                    <a:r>
                      <a:rPr lang="ru-RU" sz="1600" b="1" dirty="0" smtClean="0">
                        <a:latin typeface="Times New Roman" pitchFamily="18" charset="0"/>
                        <a:cs typeface="Times New Roman" pitchFamily="18" charset="0"/>
                      </a:rPr>
                      <a:t>Молодежная политика и оздоровление</a:t>
                    </a:r>
                  </a:p>
                  <a:p>
                    <a:pPr>
                      <a:defRPr sz="1600"/>
                    </a:pPr>
                    <a:r>
                      <a:rPr lang="ru-RU" sz="1600" b="1" dirty="0" smtClean="0">
                        <a:latin typeface="Times New Roman" pitchFamily="18" charset="0"/>
                        <a:cs typeface="Times New Roman" pitchFamily="18" charset="0"/>
                      </a:rPr>
                      <a:t>4227,4</a:t>
                    </a:r>
                  </a:p>
                  <a:p>
                    <a:pPr>
                      <a:defRPr sz="1600"/>
                    </a:pPr>
                    <a:r>
                      <a:rPr lang="ru-RU" sz="1600" b="1" dirty="0" smtClean="0">
                        <a:latin typeface="Times New Roman" pitchFamily="18" charset="0"/>
                        <a:cs typeface="Times New Roman" pitchFamily="18" charset="0"/>
                      </a:rPr>
                      <a:t>тыс. рублей</a:t>
                    </a:r>
                    <a:endParaRPr lang="ru-RU" sz="16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33939761497692816"/>
                      <c:h val="0.210878669307746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B02-42DF-9FF4-94F5C7E831E1}"/>
                </c:ext>
              </c:extLst>
            </c:dLbl>
            <c:dLbl>
              <c:idx val="4"/>
              <c:layout>
                <c:manualLayout>
                  <c:x val="0.24837753113416333"/>
                  <c:y val="0.1380703706389439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800"/>
                    </a:pPr>
                    <a:r>
                      <a:rPr lang="ru-RU" sz="1800" b="1" dirty="0" smtClean="0">
                        <a:latin typeface="Times New Roman" pitchFamily="18" charset="0"/>
                        <a:cs typeface="Times New Roman" pitchFamily="18" charset="0"/>
                      </a:rPr>
                      <a:t>Дополнительное образование </a:t>
                    </a:r>
                  </a:p>
                  <a:p>
                    <a:pPr>
                      <a:defRPr sz="1800"/>
                    </a:pPr>
                    <a:r>
                      <a:rPr lang="ru-RU" sz="1800" b="1" dirty="0" smtClean="0">
                        <a:latin typeface="Times New Roman" pitchFamily="18" charset="0"/>
                        <a:cs typeface="Times New Roman" pitchFamily="18" charset="0"/>
                      </a:rPr>
                      <a:t>37 227,1 тыс. рублей</a:t>
                    </a:r>
                    <a:endParaRPr lang="ru-RU" sz="18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231210218664081"/>
                      <c:h val="0.3377749198167808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EB02-42DF-9FF4-94F5C7E831E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Общее образование</c:v>
                </c:pt>
                <c:pt idx="1">
                  <c:v>Дошкольное образование</c:v>
                </c:pt>
                <c:pt idx="2">
                  <c:v>Другие вопросы в области образования</c:v>
                </c:pt>
                <c:pt idx="3">
                  <c:v>Молодежная политика и оздоровление</c:v>
                </c:pt>
                <c:pt idx="4">
                  <c:v>Дополнительное образование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360308.5</c:v>
                </c:pt>
                <c:pt idx="1">
                  <c:v>145481.5</c:v>
                </c:pt>
                <c:pt idx="2">
                  <c:v>4256.8</c:v>
                </c:pt>
                <c:pt idx="3">
                  <c:v>5624.9</c:v>
                </c:pt>
                <c:pt idx="4">
                  <c:v>31222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02-42DF-9FF4-94F5C7E831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ln cmpd="sng"/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55A-4B75-9C72-5BD6034B30FE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55A-4B75-9C72-5BD6034B30FE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55A-4B75-9C72-5BD6034B30FE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34AC32B-F810-4491-BD2C-B047A6ABD89B}" type="CATEGORYNAME">
                      <a:rPr lang="ru-RU" smtClean="0"/>
                      <a:pPr>
                        <a:defRPr sz="1600"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 smtClean="0"/>
                      <a:t> 17888,0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55A-4B75-9C72-5BD6034B30FE}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B3B7F35-473B-40AA-94BB-9962ED3AA4D1}" type="CATEGORYNAME">
                      <a:rPr lang="ru-RU" smtClean="0">
                        <a:solidFill>
                          <a:schemeClr val="tx1"/>
                        </a:solidFill>
                      </a:rPr>
                      <a:pPr>
                        <a:defRPr sz="1600"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 9337,7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55A-4B75-9C72-5BD6034B30FE}"/>
                </c:ext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9BB9F6D-A047-41C5-BCD1-C49FA2638718}" type="CATEGORYNAME">
                      <a:rPr lang="ru-RU" dirty="0"/>
                      <a:pPr>
                        <a:defRPr sz="1600"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; </a:t>
                    </a:r>
                    <a:r>
                      <a:rPr lang="ru-RU" baseline="0" dirty="0" smtClean="0"/>
                      <a:t>37516,5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55A-4B75-9C72-5BD6034B30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Лист1!$C$96:$C$98</c:f>
              <c:strCache>
                <c:ptCount val="3"/>
                <c:pt idx="0">
                  <c:v>дотации на выравнивание бюджетной обеспеченности</c:v>
                </c:pt>
                <c:pt idx="1">
                  <c:v>иные дотации </c:v>
                </c:pt>
                <c:pt idx="2">
                  <c:v>прочие межбюджетные трансферты </c:v>
                </c:pt>
              </c:strCache>
            </c:strRef>
          </c:cat>
          <c:val>
            <c:numRef>
              <c:f>Лист1!$D$96:$D$98</c:f>
              <c:numCache>
                <c:formatCode>_-* #,##0.0\ _₽_-;\-* #,##0.0\ _₽_-;_-* "-"?\ _₽_-;_-@_-</c:formatCode>
                <c:ptCount val="3"/>
                <c:pt idx="0">
                  <c:v>19140.5</c:v>
                </c:pt>
                <c:pt idx="1">
                  <c:v>3656.8</c:v>
                </c:pt>
                <c:pt idx="2">
                  <c:v>9616.2000000000007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55A-4B75-9C72-5BD6034B30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rotY val="20"/>
      <c:depthPercent val="9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793343540390785"/>
          <c:y val="4.7990699446093292E-2"/>
          <c:w val="0.87509125595411685"/>
          <c:h val="0.839629811855120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на 01 января 2021 года</c:v>
                </c:pt>
                <c:pt idx="1">
                  <c:v>на 01 января 2022 года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51-4F78-A99A-7B9293290D7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851-4F78-A99A-7B9293290D7E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851-4F78-A99A-7B9293290D7E}"/>
              </c:ext>
            </c:extLst>
          </c:dPt>
          <c:cat>
            <c:strRef>
              <c:f>Лист1!$A$2:$A$3</c:f>
              <c:strCache>
                <c:ptCount val="2"/>
                <c:pt idx="0">
                  <c:v>на 01 января 2021 года</c:v>
                </c:pt>
                <c:pt idx="1">
                  <c:v>на 01 января 2022 года</c:v>
                </c:pt>
              </c:strCache>
            </c:strRef>
          </c:cat>
          <c:val>
            <c:numRef>
              <c:f>Лист1!$C$2:$C$3</c:f>
              <c:numCache>
                <c:formatCode>_(* #,##0_);_(* \(#,##0\);_(* "-"_);_(@_)</c:formatCode>
                <c:ptCount val="2"/>
                <c:pt idx="0">
                  <c:v>8336</c:v>
                </c:pt>
                <c:pt idx="1">
                  <c:v>6701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851-4F78-A99A-7B9293290D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4"/>
        <c:gapDepth val="266"/>
        <c:shape val="box"/>
        <c:axId val="127327232"/>
        <c:axId val="127329024"/>
        <c:axId val="0"/>
      </c:bar3DChart>
      <c:catAx>
        <c:axId val="127327232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27329024"/>
        <c:crosses val="autoZero"/>
        <c:auto val="1"/>
        <c:lblAlgn val="ctr"/>
        <c:lblOffset val="100"/>
        <c:noMultiLvlLbl val="0"/>
      </c:catAx>
      <c:valAx>
        <c:axId val="127329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7327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46934398593393E-2"/>
          <c:y val="0"/>
          <c:w val="0.90118090743540569"/>
          <c:h val="0.622478326780895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Лист1!$D$2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Лист1!$A$3:$C$6</c:f>
              <c:multiLvlStrCache>
                <c:ptCount val="3"/>
                <c:lvl>
                  <c:pt idx="0">
                    <c:v> -    </c:v>
                  </c:pt>
                </c:lvl>
                <c:lvl>
                  <c:pt idx="0">
                    <c:v>Налоговые доходы </c:v>
                  </c:pt>
                  <c:pt idx="1">
                    <c:v>Неналоговые доходы</c:v>
                  </c:pt>
                  <c:pt idx="2">
                    <c:v>Безвозмездные поступления</c:v>
                  </c:pt>
                </c:lvl>
              </c:multiLvlStrCache>
            </c:multiLvlStrRef>
          </c:cat>
          <c:val>
            <c:numRef>
              <c:f>Лист1!$D$3:$D$6</c:f>
              <c:numCache>
                <c:formatCode>_-* #,##0.0\ _₽_-;\-* #,##0.0\ _₽_-;_-* "-"?\ _₽_-;_-@_-</c:formatCode>
                <c:ptCount val="4"/>
                <c:pt idx="0">
                  <c:v>181.8</c:v>
                </c:pt>
                <c:pt idx="1">
                  <c:v>40.799999999999997</c:v>
                </c:pt>
                <c:pt idx="2">
                  <c:v>677.9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4C-4AB0-83BD-2BC7EF241B8D}"/>
            </c:ext>
          </c:extLst>
        </c:ser>
        <c:ser>
          <c:idx val="1"/>
          <c:order val="1"/>
          <c:tx>
            <c:strRef>
              <c:f>Лист1!$E$2</c:f>
              <c:strCache>
                <c:ptCount val="1"/>
                <c:pt idx="0">
                  <c:v>2024 год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Лист1!$A$3:$C$6</c:f>
              <c:multiLvlStrCache>
                <c:ptCount val="3"/>
                <c:lvl>
                  <c:pt idx="0">
                    <c:v> -    </c:v>
                  </c:pt>
                </c:lvl>
                <c:lvl>
                  <c:pt idx="0">
                    <c:v>Налоговые доходы </c:v>
                  </c:pt>
                  <c:pt idx="1">
                    <c:v>Неналоговые доходы</c:v>
                  </c:pt>
                  <c:pt idx="2">
                    <c:v>Безвозмездные поступления</c:v>
                  </c:pt>
                </c:lvl>
              </c:multiLvlStrCache>
            </c:multiLvlStrRef>
          </c:cat>
          <c:val>
            <c:numRef>
              <c:f>Лист1!$E$3:$E$6</c:f>
              <c:numCache>
                <c:formatCode>_-* #,##0.0\ _₽_-;\-* #,##0.0\ _₽_-;_-* "-"?\ _₽_-;_-@_-</c:formatCode>
                <c:ptCount val="4"/>
                <c:pt idx="0">
                  <c:v>242.2</c:v>
                </c:pt>
                <c:pt idx="1">
                  <c:v>41.5</c:v>
                </c:pt>
                <c:pt idx="2">
                  <c:v>803.9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4C-4AB0-83BD-2BC7EF241B8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133056"/>
        <c:axId val="7352704"/>
      </c:barChart>
      <c:lineChart>
        <c:grouping val="standard"/>
        <c:varyColors val="0"/>
        <c:ser>
          <c:idx val="2"/>
          <c:order val="2"/>
          <c:tx>
            <c:strRef>
              <c:f>Лист1!$F$2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Лист1!$A$3:$C$6</c:f>
              <c:multiLvlStrCache>
                <c:ptCount val="3"/>
                <c:lvl>
                  <c:pt idx="0">
                    <c:v> -    </c:v>
                  </c:pt>
                </c:lvl>
                <c:lvl>
                  <c:pt idx="0">
                    <c:v>Налоговые доходы </c:v>
                  </c:pt>
                  <c:pt idx="1">
                    <c:v>Неналоговые доходы</c:v>
                  </c:pt>
                  <c:pt idx="2">
                    <c:v>Безвозмездные поступления</c:v>
                  </c:pt>
                </c:lvl>
              </c:multiLvlStrCache>
            </c:multiLvlStrRef>
          </c:cat>
          <c:val>
            <c:numRef>
              <c:f>Лист1!$F$3:$F$6</c:f>
              <c:numCache>
                <c:formatCode>General</c:formatCode>
                <c:ptCount val="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54C-4AB0-83BD-2BC7EF241B8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133056"/>
        <c:axId val="7352704"/>
      </c:lineChart>
      <c:catAx>
        <c:axId val="7133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352704"/>
        <c:crosses val="autoZero"/>
        <c:auto val="1"/>
        <c:lblAlgn val="ctr"/>
        <c:lblOffset val="100"/>
        <c:noMultiLvlLbl val="0"/>
      </c:catAx>
      <c:valAx>
        <c:axId val="73527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.0\ _₽_-;\-* #,##0.0\ _₽_-;_-* &quot;-&quot;?\ _₽_-;_-@_-" sourceLinked="1"/>
        <c:majorTickMark val="none"/>
        <c:minorTickMark val="none"/>
        <c:tickLblPos val="nextTo"/>
        <c:crossAx val="7133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123145726923922"/>
          <c:y val="0.34907251264755479"/>
          <c:w val="0.57557613822429676"/>
          <c:h val="0.38448566610455309"/>
        </c:manualLayout>
      </c:layout>
      <c:pie3DChart>
        <c:varyColors val="1"/>
        <c:ser>
          <c:idx val="0"/>
          <c:order val="0"/>
          <c:spPr>
            <a:solidFill>
              <a:srgbClr val="92D050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0070C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6539-4625-80F3-AB5E20919B11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6539-4625-80F3-AB5E20919B11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4-6539-4625-80F3-AB5E20919B11}"/>
              </c:ext>
            </c:extLst>
          </c:dPt>
          <c:dLbls>
            <c:dLbl>
              <c:idx val="0"/>
              <c:layout>
                <c:manualLayout>
                  <c:x val="-3.5991901176722629E-3"/>
                  <c:y val="-0.16986329120397553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sz="1800" dirty="0"/>
                      <a:t>Налоговые доходы
22,3</a:t>
                    </a:r>
                    <a:r>
                      <a:rPr lang="ru-RU" sz="1800" dirty="0" smtClean="0"/>
                      <a:t>% или 242 211,1 т. р.</a:t>
                    </a:r>
                    <a:endParaRPr lang="ru-RU" sz="1800" dirty="0"/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607745523132971"/>
                      <c:h val="0.2760319400137198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6539-4625-80F3-AB5E20919B11}"/>
                </c:ext>
              </c:extLst>
            </c:dLbl>
            <c:dLbl>
              <c:idx val="1"/>
              <c:layout>
                <c:manualLayout>
                  <c:x val="3.5151435195928935E-2"/>
                  <c:y val="0.27551112385854432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sz="1600" dirty="0"/>
                      <a:t>Неналоговые доходы
3,8</a:t>
                    </a:r>
                    <a:r>
                      <a:rPr lang="ru-RU" sz="1600" dirty="0" smtClean="0"/>
                      <a:t>% 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sz="1600" dirty="0" smtClean="0"/>
                      <a:t>или 41 456,3 т. р.</a:t>
                    </a:r>
                    <a:endParaRPr lang="ru-RU" sz="1600" dirty="0"/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077618971147155"/>
                      <c:h val="0.465957486205236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6539-4625-80F3-AB5E20919B11}"/>
                </c:ext>
              </c:extLst>
            </c:dLbl>
            <c:dLbl>
              <c:idx val="2"/>
              <c:layout>
                <c:manualLayout>
                  <c:x val="5.5195558872336466E-2"/>
                  <c:y val="8.1451267319504181E-2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endParaRPr lang="ru-RU" sz="1600" dirty="0" smtClean="0"/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endParaRPr lang="ru-RU" sz="1600" dirty="0" smtClean="0"/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endParaRPr lang="ru-RU" sz="1600" dirty="0" smtClean="0"/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sz="1800" dirty="0" smtClean="0"/>
                      <a:t>Безвозмездные </a:t>
                    </a:r>
                    <a:r>
                      <a:rPr lang="ru-RU" sz="1800" dirty="0"/>
                      <a:t>поступления
73,9</a:t>
                    </a:r>
                    <a:r>
                      <a:rPr lang="ru-RU" sz="1800" dirty="0" smtClean="0"/>
                      <a:t>% или 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sz="1800" dirty="0" smtClean="0"/>
                      <a:t>803</a:t>
                    </a:r>
                    <a:r>
                      <a:rPr lang="ru-RU" sz="1800" baseline="0" dirty="0" smtClean="0"/>
                      <a:t> 944,5 т. р.</a:t>
                    </a:r>
                    <a:endParaRPr lang="ru-RU" sz="1800" dirty="0"/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70045412608595714"/>
                      <c:h val="0.373107573585298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6539-4625-80F3-AB5E20919B11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val>
            <c:numRef>
              <c:f>'Приложение № 1'!$A$5:$A$7</c:f>
              <c:numCache>
                <c:formatCode>0.00%</c:formatCode>
                <c:ptCount val="3"/>
                <c:pt idx="0">
                  <c:v>0.223</c:v>
                </c:pt>
                <c:pt idx="1">
                  <c:v>3.7999999999999999E-2</c:v>
                </c:pt>
                <c:pt idx="2">
                  <c:v>0.73899999999999999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539-4625-80F3-AB5E20919B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chemeClr val="tx2">
        <a:lumMod val="20000"/>
        <a:lumOff val="80000"/>
      </a:schemeClr>
    </a:solidFill>
    <a:ln w="3175">
      <a:solidFill>
        <a:srgbClr val="000000"/>
      </a:solidFill>
      <a:prstDash val="solid"/>
    </a:ln>
  </c:spPr>
  <c:txPr>
    <a:bodyPr/>
    <a:lstStyle/>
    <a:p>
      <a:pPr>
        <a:defRPr sz="22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4232678109950809"/>
          <c:y val="0.35118033369684798"/>
          <c:w val="0.43032376838133229"/>
          <c:h val="0.28977326322292113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ln w="3175">
      <a:noFill/>
      <a:prstDash val="solid"/>
    </a:ln>
  </c:spPr>
  <c:txPr>
    <a:bodyPr/>
    <a:lstStyle/>
    <a:p>
      <a:pPr>
        <a:defRPr sz="18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4232678109950809"/>
          <c:y val="0.35118033369684798"/>
          <c:w val="0.43032376838133229"/>
          <c:h val="0.28977326322292113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explosion val="8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699E-4114-B458-B829C0EAC6D3}"/>
              </c:ext>
            </c:extLst>
          </c:dPt>
          <c:dPt>
            <c:idx val="1"/>
            <c:bubble3D val="0"/>
            <c:spPr>
              <a:solidFill>
                <a:schemeClr val="accent3">
                  <a:lumMod val="75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699E-4114-B458-B829C0EAC6D3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699E-4114-B458-B829C0EAC6D3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699E-4114-B458-B829C0EAC6D3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699E-4114-B458-B829C0EAC6D3}"/>
              </c:ext>
            </c:extLst>
          </c:dPt>
          <c:dLbls>
            <c:dLbl>
              <c:idx val="0"/>
              <c:layout>
                <c:manualLayout>
                  <c:x val="-1.1169222778241667E-2"/>
                  <c:y val="-0.25627053427563512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sz="1600"/>
                      <a:t>Штрафы 
0,9%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99E-4114-B458-B829C0EAC6D3}"/>
                </c:ext>
              </c:extLst>
            </c:dLbl>
            <c:dLbl>
              <c:idx val="1"/>
              <c:layout>
                <c:manualLayout>
                  <c:x val="0.10138087233477838"/>
                  <c:y val="-0.18532670435311646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sz="1600"/>
                      <a:t>Налоги на совокупный доход
12,4%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99E-4114-B458-B829C0EAC6D3}"/>
                </c:ext>
              </c:extLst>
            </c:dLbl>
            <c:dLbl>
              <c:idx val="2"/>
              <c:layout>
                <c:manualLayout>
                  <c:x val="0.11347004927365253"/>
                  <c:y val="-9.2588519708317593E-2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sz="1600"/>
                      <a:t>Доходы от использования имущества 9,8%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955050281636143"/>
                      <c:h val="0.255576509765341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699E-4114-B458-B829C0EAC6D3}"/>
                </c:ext>
              </c:extLst>
            </c:dLbl>
            <c:dLbl>
              <c:idx val="3"/>
              <c:layout>
                <c:manualLayout>
                  <c:x val="6.5113568669084909E-2"/>
                  <c:y val="0.25905691114610918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sz="1600"/>
                      <a:t>Остальные налоги и сборы 15,9%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99E-4114-B458-B829C0EAC6D3}"/>
                </c:ext>
              </c:extLst>
            </c:dLbl>
            <c:dLbl>
              <c:idx val="4"/>
              <c:layout>
                <c:manualLayout>
                  <c:x val="-0.10252263563219599"/>
                  <c:y val="0.18899371946405485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sz="1600"/>
                      <a:t>Налог на доходы физических лиц 
61,0%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064425373794569"/>
                      <c:h val="0.3830682721772865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699E-4114-B458-B829C0EAC6D3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825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Ref>
              <c:f>'Приложение № 2'!$B$7:$B$11</c:f>
              <c:numCache>
                <c:formatCode>General</c:formatCode>
                <c:ptCount val="5"/>
                <c:pt idx="0">
                  <c:v>0.9</c:v>
                </c:pt>
                <c:pt idx="1">
                  <c:v>12.4</c:v>
                </c:pt>
                <c:pt idx="2">
                  <c:v>9.8000000000000007</c:v>
                </c:pt>
                <c:pt idx="3">
                  <c:v>15.9</c:v>
                </c:pt>
                <c:pt idx="4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99E-4114-B458-B829C0EAC6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chemeClr val="tx2">
        <a:lumMod val="20000"/>
        <a:lumOff val="80000"/>
      </a:schemeClr>
    </a:solidFill>
    <a:ln w="3175">
      <a:solidFill>
        <a:srgbClr val="000000"/>
      </a:solidFill>
      <a:prstDash val="solid"/>
    </a:ln>
  </c:spPr>
  <c:txPr>
    <a:bodyPr/>
    <a:lstStyle/>
    <a:p>
      <a:pPr>
        <a:defRPr sz="18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3095978753683452E-2"/>
          <c:y val="1.888056580248847E-2"/>
          <c:w val="0.95380804249263307"/>
          <c:h val="0.81598782525615132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Лист1!$B$40:$B$41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Лист1!$C$40:$C$41</c:f>
              <c:numCache>
                <c:formatCode>_-* #,##0.0\ _₽_-;\-* #,##0.0\ _₽_-;_-* "-"?\ _₽_-;_-@_-</c:formatCode>
                <c:ptCount val="2"/>
                <c:pt idx="0">
                  <c:v>150771.79999999999</c:v>
                </c:pt>
                <c:pt idx="1">
                  <c:v>172898.9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1B-41C0-BA3E-9CCF4D3D23F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7386240"/>
        <c:axId val="7393280"/>
        <c:axId val="0"/>
      </c:bar3DChart>
      <c:catAx>
        <c:axId val="73862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cap="all" spc="120" normalizeH="0" baseline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393280"/>
        <c:crosses val="autoZero"/>
        <c:auto val="1"/>
        <c:lblAlgn val="ctr"/>
        <c:lblOffset val="100"/>
        <c:noMultiLvlLbl val="0"/>
      </c:catAx>
      <c:valAx>
        <c:axId val="7393280"/>
        <c:scaling>
          <c:orientation val="minMax"/>
        </c:scaling>
        <c:delete val="1"/>
        <c:axPos val="l"/>
        <c:numFmt formatCode="_-* #,##0.0\ _₽_-;\-* #,##0.0\ _₽_-;_-* &quot;-&quot;?\ _₽_-;_-@_-" sourceLinked="1"/>
        <c:majorTickMark val="none"/>
        <c:minorTickMark val="none"/>
        <c:tickLblPos val="nextTo"/>
        <c:crossAx val="7386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48776061919046"/>
          <c:y val="1.9196130837466085E-2"/>
          <c:w val="0.88151223938080958"/>
          <c:h val="0.84555016221799895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Лист1!$B$46:$B$47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Лист1!$C$46:$C$47</c:f>
              <c:numCache>
                <c:formatCode>_-* #,##0.0\ _₽_-;\-* #,##0.0\ _₽_-;_-* "-"?\ _₽_-;_-@_-</c:formatCode>
                <c:ptCount val="2"/>
                <c:pt idx="0">
                  <c:v>14251.5</c:v>
                </c:pt>
                <c:pt idx="1">
                  <c:v>31259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E8-4774-B2DB-CE2D3C6FDC9D}"/>
            </c:ext>
          </c:extLst>
        </c:ser>
        <c:ser>
          <c:idx val="1"/>
          <c:order val="1"/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4.149865701196599E-3"/>
                  <c:y val="6.783026730733333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+17 007,5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1E8-4774-B2DB-CE2D3C6FDC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Лист1!$B$46:$B$47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Лист1!$D$46:$D$47</c:f>
              <c:numCache>
                <c:formatCode>_(* #,##0.00_);_(* \(#,##0.00\);_(* "-"??_);_(@_)</c:formatCode>
                <c:ptCount val="2"/>
                <c:pt idx="1">
                  <c:v>17007.5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E8-4774-B2DB-CE2D3C6FDC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273088"/>
        <c:axId val="7410048"/>
      </c:barChart>
      <c:catAx>
        <c:axId val="7273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410048"/>
        <c:crosses val="autoZero"/>
        <c:auto val="1"/>
        <c:lblAlgn val="ctr"/>
        <c:lblOffset val="100"/>
        <c:noMultiLvlLbl val="0"/>
      </c:catAx>
      <c:valAx>
        <c:axId val="741004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.0\ _₽_-;\-* #,##0.0\ _₽_-;_-* &quot;-&quot;?\ _₽_-;_-@_-" sourceLinked="1"/>
        <c:majorTickMark val="none"/>
        <c:minorTickMark val="none"/>
        <c:tickLblPos val="nextTo"/>
        <c:crossAx val="7273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293965951211434"/>
          <c:y val="0.27181747493201902"/>
          <c:w val="0.66500769288939887"/>
          <c:h val="0.6456110374075784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2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2-3CDB-427E-BC81-D38D874701C3}"/>
              </c:ext>
            </c:extLst>
          </c:dPt>
          <c:dLbls>
            <c:dLbl>
              <c:idx val="0"/>
              <c:layout>
                <c:manualLayout>
                  <c:x val="0.25551413788444155"/>
                  <c:y val="-2.8215082060780855E-2"/>
                </c:manualLayout>
              </c:layout>
              <c:tx>
                <c:rich>
                  <a:bodyPr/>
                  <a:lstStyle/>
                  <a:p>
                    <a:r>
                      <a:rPr lang="ru-RU" sz="1800" b="1" dirty="0" smtClean="0"/>
                      <a:t>Дотация от других бюджетов</a:t>
                    </a:r>
                    <a:r>
                      <a:rPr lang="ru-RU" sz="1800" b="1" dirty="0"/>
                      <a:t>
</a:t>
                    </a:r>
                    <a:r>
                      <a:rPr lang="ru-RU" sz="1800" b="1" dirty="0" smtClean="0"/>
                      <a:t>12,7% или </a:t>
                    </a:r>
                  </a:p>
                  <a:p>
                    <a:r>
                      <a:rPr lang="ru-RU" sz="1800" b="1" dirty="0" smtClean="0"/>
                      <a:t>102 028,5 т. р.</a:t>
                    </a:r>
                    <a:endParaRPr lang="ru-RU" sz="180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100422081953544"/>
                      <c:h val="0.3885277465955139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3CDB-427E-BC81-D38D874701C3}"/>
                </c:ext>
              </c:extLst>
            </c:dLbl>
            <c:dLbl>
              <c:idx val="1"/>
              <c:layout>
                <c:manualLayout>
                  <c:x val="0.10213817813784429"/>
                  <c:y val="0.27626888734558014"/>
                </c:manualLayout>
              </c:layout>
              <c:tx>
                <c:rich>
                  <a:bodyPr/>
                  <a:lstStyle/>
                  <a:p>
                    <a:r>
                      <a:rPr lang="ru-RU" sz="1800" b="1" dirty="0"/>
                      <a:t>Субсидии
</a:t>
                    </a:r>
                    <a:r>
                      <a:rPr lang="ru-RU" sz="1800" b="1" dirty="0" smtClean="0"/>
                      <a:t>13,7%</a:t>
                    </a:r>
                  </a:p>
                  <a:p>
                    <a:r>
                      <a:rPr lang="ru-RU" sz="1800" b="1" dirty="0" smtClean="0"/>
                      <a:t>или </a:t>
                    </a:r>
                  </a:p>
                  <a:p>
                    <a:r>
                      <a:rPr lang="ru-RU" sz="1800" b="1" dirty="0" smtClean="0"/>
                      <a:t>110 286,4 </a:t>
                    </a:r>
                    <a:r>
                      <a:rPr lang="ru-RU" sz="1800" b="1" dirty="0" err="1" smtClean="0"/>
                      <a:t>т.р</a:t>
                    </a:r>
                    <a:r>
                      <a:rPr lang="ru-RU" sz="1800" b="1" dirty="0" smtClean="0"/>
                      <a:t>.</a:t>
                    </a:r>
                    <a:endParaRPr lang="ru-RU" sz="180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26666038040588"/>
                      <c:h val="0.551680726531194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CDB-427E-BC81-D38D874701C3}"/>
                </c:ext>
              </c:extLst>
            </c:dLbl>
            <c:dLbl>
              <c:idx val="2"/>
              <c:layout>
                <c:manualLayout>
                  <c:x val="-0.10381788811513938"/>
                  <c:y val="-2.9498170757589079E-2"/>
                </c:manualLayout>
              </c:layout>
              <c:tx>
                <c:rich>
                  <a:bodyPr/>
                  <a:lstStyle/>
                  <a:p>
                    <a:r>
                      <a:rPr lang="ru-RU" sz="1800" b="1" dirty="0"/>
                      <a:t>Субвенции
</a:t>
                    </a:r>
                    <a:r>
                      <a:rPr lang="ru-RU" sz="1800" b="1" dirty="0" smtClean="0"/>
                      <a:t>62,8% </a:t>
                    </a:r>
                  </a:p>
                  <a:p>
                    <a:r>
                      <a:rPr lang="ru-RU" sz="1800" b="1" dirty="0" smtClean="0"/>
                      <a:t>или</a:t>
                    </a:r>
                    <a:r>
                      <a:rPr lang="ru-RU" sz="1800" b="1" baseline="0" dirty="0" smtClean="0"/>
                      <a:t> 504 605,3 </a:t>
                    </a:r>
                    <a:r>
                      <a:rPr lang="ru-RU" sz="1800" b="1" baseline="0" dirty="0" err="1" smtClean="0"/>
                      <a:t>т.р</a:t>
                    </a:r>
                    <a:r>
                      <a:rPr lang="ru-RU" sz="1800" b="1" baseline="0" dirty="0" smtClean="0"/>
                      <a:t>. </a:t>
                    </a:r>
                    <a:endParaRPr lang="ru-RU" sz="180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601037793186379"/>
                      <c:h val="0.3124712699214025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3CDB-427E-BC81-D38D874701C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CDB-427E-BC81-D38D874701C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CDB-427E-BC81-D38D874701C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CDB-427E-BC81-D38D874701C3}"/>
                </c:ext>
              </c:extLst>
            </c:dLbl>
            <c:dLbl>
              <c:idx val="6"/>
              <c:layout>
                <c:manualLayout>
                  <c:x val="-3.0485334426421751E-2"/>
                  <c:y val="-5.354541587607210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Иные межбюджетные трансферты 
</a:t>
                    </a:r>
                    <a:r>
                      <a:rPr lang="ru-RU" dirty="0" smtClean="0"/>
                      <a:t>10,8% или </a:t>
                    </a:r>
                  </a:p>
                  <a:p>
                    <a:r>
                      <a:rPr lang="ru-RU" dirty="0" smtClean="0"/>
                      <a:t>87 168,7 </a:t>
                    </a:r>
                    <a:r>
                      <a:rPr lang="ru-RU" dirty="0" err="1" smtClean="0"/>
                      <a:t>т.р</a:t>
                    </a:r>
                    <a:r>
                      <a:rPr lang="ru-RU" dirty="0" smtClean="0"/>
                      <a:t>.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3CDB-427E-BC81-D38D874701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Дотация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Прочие безвозмездные поступления </c:v>
                </c:pt>
                <c:pt idx="4">
                  <c:v>возврат остатков</c:v>
                </c:pt>
                <c:pt idx="5">
                  <c:v>Доходы от возврата остатков </c:v>
                </c:pt>
                <c:pt idx="6">
                  <c:v>Иные межбюджетные трансферты 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12.7</c:v>
                </c:pt>
                <c:pt idx="1">
                  <c:v>13.7</c:v>
                </c:pt>
                <c:pt idx="2">
                  <c:v>62.8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CDB-427E-BC81-D38D874701C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28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0552408990601009"/>
          <c:y val="0.19607423244279928"/>
          <c:w val="0.64537987870797464"/>
          <c:h val="0.58394442416552261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178B-4C09-B9EE-572C3E18940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178B-4C09-B9EE-572C3E18940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178B-4C09-B9EE-572C3E18940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178B-4C09-B9EE-572C3E18940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178B-4C09-B9EE-572C3E18940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178B-4C09-B9EE-572C3E189401}"/>
              </c:ext>
            </c:extLst>
          </c:dPt>
          <c:dLbls>
            <c:dLbl>
              <c:idx val="0"/>
              <c:layout>
                <c:manualLayout>
                  <c:x val="7.239717869378251E-2"/>
                  <c:y val="2.1706681028496794E-2"/>
                </c:manualLayout>
              </c:layout>
              <c:tx>
                <c:rich>
                  <a:bodyPr/>
                  <a:lstStyle/>
                  <a:p>
                    <a:r>
                      <a:rPr lang="ru-RU" sz="1600" b="1" dirty="0"/>
                      <a:t>Расходы на социальную сферу </a:t>
                    </a:r>
                    <a:r>
                      <a:rPr lang="ru-RU" sz="1600" b="1" dirty="0" smtClean="0"/>
                      <a:t>74,2%</a:t>
                    </a:r>
                  </a:p>
                  <a:p>
                    <a:r>
                      <a:rPr lang="ru-RU" sz="1600" b="1" dirty="0" smtClean="0"/>
                      <a:t>796 354,9</a:t>
                    </a:r>
                    <a:r>
                      <a:rPr lang="ru-RU" sz="1600" b="1" baseline="0" dirty="0" smtClean="0"/>
                      <a:t>тыс. рублей</a:t>
                    </a:r>
                    <a:endParaRPr lang="ru-RU" sz="1200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192020898853606"/>
                      <c:h val="0.382377001513720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78B-4C09-B9EE-572C3E189401}"/>
                </c:ext>
              </c:extLst>
            </c:dLbl>
            <c:dLbl>
              <c:idx val="1"/>
              <c:layout>
                <c:manualLayout>
                  <c:x val="0.36236267568537783"/>
                  <c:y val="0.10470733286579269"/>
                </c:manualLayout>
              </c:layout>
              <c:tx>
                <c:rich>
                  <a:bodyPr/>
                  <a:lstStyle/>
                  <a:p>
                    <a:r>
                      <a:rPr lang="ru-RU" sz="1600" b="1" dirty="0"/>
                      <a:t>Жилищно-коммунальное хозяйство </a:t>
                    </a:r>
                    <a:r>
                      <a:rPr lang="ru-RU" sz="1600" b="1" dirty="0" smtClean="0"/>
                      <a:t>5,5 %</a:t>
                    </a:r>
                  </a:p>
                  <a:p>
                    <a:r>
                      <a:rPr lang="ru-RU" sz="1600" b="1" dirty="0" smtClean="0"/>
                      <a:t>58 852,7 тыс. руб.</a:t>
                    </a:r>
                    <a:endParaRPr lang="ru-RU" sz="1200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725517203705286"/>
                      <c:h val="0.2004963858182424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78B-4C09-B9EE-572C3E189401}"/>
                </c:ext>
              </c:extLst>
            </c:dLbl>
            <c:dLbl>
              <c:idx val="2"/>
              <c:layout>
                <c:manualLayout>
                  <c:x val="-2.839742939418298E-2"/>
                  <c:y val="0.10426141887012554"/>
                </c:manualLayout>
              </c:layout>
              <c:tx>
                <c:rich>
                  <a:bodyPr/>
                  <a:lstStyle/>
                  <a:p>
                    <a:r>
                      <a:rPr lang="ru-RU" sz="1600" b="1" dirty="0"/>
                      <a:t>Межбюджетные </a:t>
                    </a:r>
                    <a:r>
                      <a:rPr lang="ru-RU" sz="1600" b="1" dirty="0" smtClean="0"/>
                      <a:t>трансферты 6%</a:t>
                    </a:r>
                  </a:p>
                  <a:p>
                    <a:r>
                      <a:rPr lang="ru-RU" sz="1600" b="1" dirty="0" smtClean="0"/>
                      <a:t>64 742,2 тыс. руб.</a:t>
                    </a:r>
                    <a:endParaRPr lang="ru-RU" sz="1200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076271450979779"/>
                      <c:h val="0.2462005089712254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78B-4C09-B9EE-572C3E189401}"/>
                </c:ext>
              </c:extLst>
            </c:dLbl>
            <c:dLbl>
              <c:idx val="3"/>
              <c:layout>
                <c:manualLayout>
                  <c:x val="-0.11597466365175861"/>
                  <c:y val="-0.10470668189645602"/>
                </c:manualLayout>
              </c:layout>
              <c:tx>
                <c:rich>
                  <a:bodyPr/>
                  <a:lstStyle/>
                  <a:p>
                    <a:r>
                      <a:rPr lang="ru-RU" sz="1600" b="1" dirty="0"/>
                      <a:t>Национальная </a:t>
                    </a:r>
                    <a:r>
                      <a:rPr lang="ru-RU" sz="1600" b="1" dirty="0" smtClean="0"/>
                      <a:t>экономика</a:t>
                    </a:r>
                    <a:r>
                      <a:rPr lang="ru-RU" sz="1600" b="1" baseline="0" dirty="0" smtClean="0"/>
                      <a:t> </a:t>
                    </a:r>
                    <a:r>
                      <a:rPr lang="ru-RU" sz="1600" b="1" dirty="0" smtClean="0"/>
                      <a:t>3,4%</a:t>
                    </a:r>
                  </a:p>
                  <a:p>
                    <a:r>
                      <a:rPr lang="ru-RU" sz="1600" b="1" dirty="0" smtClean="0"/>
                      <a:t>36 681,6 т. р. </a:t>
                    </a:r>
                    <a:endParaRPr lang="ru-RU" sz="1200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434768146026643"/>
                      <c:h val="0.3008474318825686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178B-4C09-B9EE-572C3E189401}"/>
                </c:ext>
              </c:extLst>
            </c:dLbl>
            <c:dLbl>
              <c:idx val="4"/>
              <c:layout>
                <c:manualLayout>
                  <c:x val="3.1133673063266247E-2"/>
                  <c:y val="-0.30841809677396959"/>
                </c:manualLayout>
              </c:layout>
              <c:tx>
                <c:rich>
                  <a:bodyPr/>
                  <a:lstStyle/>
                  <a:p>
                    <a:r>
                      <a:rPr lang="ru-RU" sz="1600" b="1" dirty="0"/>
                      <a:t>Д</a:t>
                    </a:r>
                    <a:r>
                      <a:rPr lang="ru-RU" sz="1600" b="1" dirty="0" smtClean="0"/>
                      <a:t>ругие </a:t>
                    </a:r>
                    <a:r>
                      <a:rPr lang="ru-RU" sz="1600" b="1" dirty="0"/>
                      <a:t>расходы </a:t>
                    </a:r>
                    <a:endParaRPr lang="ru-RU" sz="1600" b="1" dirty="0" smtClean="0"/>
                  </a:p>
                  <a:p>
                    <a:r>
                      <a:rPr lang="ru-RU" sz="1600" b="1" dirty="0" smtClean="0"/>
                      <a:t>10,8%</a:t>
                    </a:r>
                  </a:p>
                  <a:p>
                    <a:r>
                      <a:rPr lang="ru-RU" sz="1600" b="1" dirty="0" smtClean="0"/>
                      <a:t>116 275,2 тыс. руб.</a:t>
                    </a:r>
                  </a:p>
                  <a:p>
                    <a:endParaRPr lang="ru-RU" sz="1200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07743228162727"/>
                      <c:h val="0.1867173178674591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178B-4C09-B9EE-572C3E189401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78B-4C09-B9EE-572C3E1894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'2016 год   '!$F$26:$F$31</c:f>
              <c:strCache>
                <c:ptCount val="5"/>
                <c:pt idx="0">
                  <c:v>Расходы на социальную сферу 76,6 %</c:v>
                </c:pt>
                <c:pt idx="1">
                  <c:v>жилищно-коммунальное хозяйство 5,2%</c:v>
                </c:pt>
                <c:pt idx="2">
                  <c:v>Межбюджетные трансферты 2,9 %</c:v>
                </c:pt>
                <c:pt idx="3">
                  <c:v>Национальная экономика 0,8 % </c:v>
                </c:pt>
                <c:pt idx="4">
                  <c:v>другие расходы 14,5 %</c:v>
                </c:pt>
              </c:strCache>
            </c:strRef>
          </c:cat>
          <c:val>
            <c:numRef>
              <c:f>'2016 год   '!$E$26:$E$31</c:f>
              <c:numCache>
                <c:formatCode>0.0%</c:formatCode>
                <c:ptCount val="6"/>
                <c:pt idx="0">
                  <c:v>0.79700000000000004</c:v>
                </c:pt>
                <c:pt idx="1">
                  <c:v>1.7999999999999999E-2</c:v>
                </c:pt>
                <c:pt idx="2">
                  <c:v>2.9000000000000001E-2</c:v>
                </c:pt>
                <c:pt idx="3">
                  <c:v>1.0999999999999998E-2</c:v>
                </c:pt>
                <c:pt idx="4">
                  <c:v>0.14500000000000021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8B-4C09-B9EE-572C3E189401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tx2">
        <a:lumMod val="20000"/>
        <a:lumOff val="80000"/>
      </a:schemeClr>
    </a:solidFill>
    <a:ln w="25400" cap="flat" cmpd="sng" algn="ctr">
      <a:noFill/>
      <a:prstDash val="solid"/>
    </a:ln>
    <a:effectLst/>
  </c:spPr>
  <c:txPr>
    <a:bodyPr/>
    <a:lstStyle/>
    <a:p>
      <a:pPr>
        <a:defRPr baseline="0"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8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0.48713</cdr:x>
      <cdr:y>0.50147</cdr:y>
    </cdr:from>
    <cdr:to>
      <cdr:x>0.50273</cdr:x>
      <cdr:y>0.5671</cdr:y>
    </cdr:to>
    <cdr:sp macro="" textlink="">
      <cdr:nvSpPr>
        <cdr:cNvPr id="307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645446" y="2834881"/>
          <a:ext cx="141446" cy="37130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45720" tIns="36576" rIns="45720" bIns="36576" anchor="ctr" upright="1"/>
        <a:lstStyle xmlns:a="http://schemas.openxmlformats.org/drawingml/2006/main"/>
        <a:p xmlns:a="http://schemas.openxmlformats.org/drawingml/2006/main">
          <a:pPr algn="ctr" rtl="1">
            <a:defRPr sz="1000"/>
          </a:pPr>
          <a:r>
            <a:rPr lang="ru-RU" sz="2175" b="0" i="0" strike="noStrike">
              <a:solidFill>
                <a:srgbClr val="000000"/>
              </a:solidFill>
              <a:latin typeface="Arial Cyr"/>
            </a:rPr>
            <a:t> </a:t>
          </a:r>
        </a:p>
      </cdr:txBody>
    </cdr:sp>
  </cdr:relSizeAnchor>
  <cdr:relSizeAnchor xmlns:cdr="http://schemas.openxmlformats.org/drawingml/2006/chartDrawing">
    <cdr:from>
      <cdr:x>0.67116</cdr:x>
      <cdr:y>0.25397</cdr:y>
    </cdr:from>
    <cdr:to>
      <cdr:x>0.77092</cdr:x>
      <cdr:y>0.38095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 flipV="1">
          <a:off x="5328592" y="1152128"/>
          <a:ext cx="792088" cy="576064"/>
        </a:xfrm>
        <a:prstGeom xmlns:a="http://schemas.openxmlformats.org/drawingml/2006/main" prst="straightConnector1">
          <a:avLst/>
        </a:prstGeom>
        <a:ln xmlns:a="http://schemas.openxmlformats.org/drawingml/2006/main" w="57150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0.29023</cdr:x>
      <cdr:y>0.69841</cdr:y>
    </cdr:from>
    <cdr:to>
      <cdr:x>0.37186</cdr:x>
      <cdr:y>0.80952</cdr:y>
    </cdr:to>
    <cdr:cxnSp macro="">
      <cdr:nvCxnSpPr>
        <cdr:cNvPr id="9" name="Прямая со стрелкой 8"/>
        <cdr:cNvCxnSpPr/>
      </cdr:nvCxnSpPr>
      <cdr:spPr>
        <a:xfrm xmlns:a="http://schemas.openxmlformats.org/drawingml/2006/main" flipH="1">
          <a:off x="2304256" y="3168352"/>
          <a:ext cx="648072" cy="504056"/>
        </a:xfrm>
        <a:prstGeom xmlns:a="http://schemas.openxmlformats.org/drawingml/2006/main" prst="straightConnector1">
          <a:avLst/>
        </a:prstGeom>
        <a:ln xmlns:a="http://schemas.openxmlformats.org/drawingml/2006/main" w="57150">
          <a:solidFill>
            <a:schemeClr val="accent5">
              <a:lumMod val="60000"/>
              <a:lumOff val="40000"/>
            </a:schemeClr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0.79813</cdr:x>
      <cdr:y>0.49206</cdr:y>
    </cdr:from>
    <cdr:to>
      <cdr:x>0.94325</cdr:x>
      <cdr:y>0.60317</cdr:y>
    </cdr:to>
    <cdr:cxnSp macro="">
      <cdr:nvCxnSpPr>
        <cdr:cNvPr id="15" name="Прямая со стрелкой 14"/>
        <cdr:cNvCxnSpPr/>
      </cdr:nvCxnSpPr>
      <cdr:spPr>
        <a:xfrm xmlns:a="http://schemas.openxmlformats.org/drawingml/2006/main">
          <a:off x="6336704" y="2232248"/>
          <a:ext cx="1152128" cy="504056"/>
        </a:xfrm>
        <a:prstGeom xmlns:a="http://schemas.openxmlformats.org/drawingml/2006/main" prst="straightConnector1">
          <a:avLst/>
        </a:prstGeom>
        <a:ln xmlns:a="http://schemas.openxmlformats.org/drawingml/2006/main" w="57150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0.48713</cdr:x>
      <cdr:y>0.50147</cdr:y>
    </cdr:from>
    <cdr:to>
      <cdr:x>0.50273</cdr:x>
      <cdr:y>0.5671</cdr:y>
    </cdr:to>
    <cdr:sp macro="" textlink="">
      <cdr:nvSpPr>
        <cdr:cNvPr id="307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645446" y="2834881"/>
          <a:ext cx="141446" cy="37130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45720" tIns="36576" rIns="45720" bIns="36576" anchor="ctr" upright="1"/>
        <a:lstStyle xmlns:a="http://schemas.openxmlformats.org/drawingml/2006/main"/>
        <a:p xmlns:a="http://schemas.openxmlformats.org/drawingml/2006/main">
          <a:pPr algn="ctr" rtl="1">
            <a:defRPr sz="1000"/>
          </a:pPr>
          <a:r>
            <a:rPr lang="ru-RU" sz="2175" b="0" i="0" strike="noStrike">
              <a:solidFill>
                <a:srgbClr val="000000"/>
              </a:solidFill>
              <a:latin typeface="Arial Cyr"/>
            </a:rPr>
            <a:t> 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0.48713</cdr:x>
      <cdr:y>0.50147</cdr:y>
    </cdr:from>
    <cdr:to>
      <cdr:x>0.50273</cdr:x>
      <cdr:y>0.5671</cdr:y>
    </cdr:to>
    <cdr:sp macro="" textlink="">
      <cdr:nvSpPr>
        <cdr:cNvPr id="307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645446" y="2834881"/>
          <a:ext cx="141446" cy="37130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45720" tIns="36576" rIns="45720" bIns="36576" anchor="ctr" upright="1"/>
        <a:lstStyle xmlns:a="http://schemas.openxmlformats.org/drawingml/2006/main"/>
        <a:p xmlns:a="http://schemas.openxmlformats.org/drawingml/2006/main">
          <a:pPr algn="ctr" rtl="1">
            <a:defRPr sz="1000"/>
          </a:pPr>
          <a:r>
            <a:rPr lang="ru-RU" sz="2175" b="0" i="0" strike="noStrike">
              <a:solidFill>
                <a:srgbClr val="000000"/>
              </a:solidFill>
              <a:latin typeface="Arial Cyr"/>
            </a:rPr>
            <a:t> 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0.17213</cdr:x>
      <cdr:y>0.11268</cdr:y>
    </cdr:from>
    <cdr:to>
      <cdr:x>0.35246</cdr:x>
      <cdr:y>0.19718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12168" y="576064"/>
          <a:ext cx="1584176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endParaRPr lang="ru-RU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0.31625</cdr:x>
      <cdr:y>0.4127</cdr:y>
    </cdr:from>
    <cdr:to>
      <cdr:x>0.38625</cdr:x>
      <cdr:y>0.47473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02632" y="1872208"/>
          <a:ext cx="576072" cy="281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 smtClean="0"/>
            <a:t>8 336</a:t>
          </a:r>
        </a:p>
        <a:p xmlns:a="http://schemas.openxmlformats.org/drawingml/2006/main">
          <a:endParaRPr lang="ru-RU" sz="1400" b="1" dirty="0"/>
        </a:p>
      </cdr:txBody>
    </cdr:sp>
  </cdr:relSizeAnchor>
  <cdr:relSizeAnchor xmlns:cdr="http://schemas.openxmlformats.org/drawingml/2006/chartDrawing">
    <cdr:from>
      <cdr:x>0.68375</cdr:x>
      <cdr:y>0.53335</cdr:y>
    </cdr:from>
    <cdr:to>
      <cdr:x>0.745</cdr:x>
      <cdr:y>0.59537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626968" y="2476873"/>
          <a:ext cx="5040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/>
            <a:t>6 701</a:t>
          </a:r>
        </a:p>
        <a:p xmlns:a="http://schemas.openxmlformats.org/drawingml/2006/main">
          <a:endParaRPr lang="ru-RU" sz="1400" b="1" dirty="0" smtClean="0"/>
        </a:p>
        <a:p xmlns:a="http://schemas.openxmlformats.org/drawingml/2006/main">
          <a:endParaRPr lang="ru-RU" sz="1400" b="1" dirty="0"/>
        </a:p>
      </cdr:txBody>
    </cdr:sp>
  </cdr:relSizeAnchor>
  <cdr:relSizeAnchor xmlns:cdr="http://schemas.openxmlformats.org/drawingml/2006/chartDrawing">
    <cdr:from>
      <cdr:x>0.3075</cdr:x>
      <cdr:y>0.47133</cdr:y>
    </cdr:from>
    <cdr:to>
      <cdr:x>0.3775</cdr:x>
      <cdr:y>0.53335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530624" y="2188841"/>
          <a:ext cx="576072" cy="2880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400" b="1" dirty="0"/>
        </a:p>
      </cdr:txBody>
    </cdr:sp>
  </cdr:relSizeAnchor>
  <cdr:relSizeAnchor xmlns:cdr="http://schemas.openxmlformats.org/drawingml/2006/chartDrawing">
    <cdr:from>
      <cdr:x>0.24625</cdr:x>
      <cdr:y>0.90476</cdr:y>
    </cdr:from>
    <cdr:to>
      <cdr:x>0.82375</cdr:x>
      <cdr:y>0.96825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2026568" y="4104456"/>
          <a:ext cx="4752528" cy="28803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на 1 января 2024 года                    на 1 января 2025 года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0.535</cdr:x>
      <cdr:y>0.90476</cdr:y>
    </cdr:from>
    <cdr:to>
      <cdr:x>0.535</cdr:x>
      <cdr:y>0.96825</cdr:y>
    </cdr:to>
    <cdr:cxnSp macro="">
      <cdr:nvCxnSpPr>
        <cdr:cNvPr id="8" name="Прямая соединительная линия 7"/>
        <cdr:cNvCxnSpPr>
          <a:stCxn xmlns:a="http://schemas.openxmlformats.org/drawingml/2006/main" id="5" idx="0"/>
        </cdr:cNvCxnSpPr>
      </cdr:nvCxnSpPr>
      <cdr:spPr>
        <a:xfrm xmlns:a="http://schemas.openxmlformats.org/drawingml/2006/main">
          <a:off x="4402832" y="4104456"/>
          <a:ext cx="0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2907" cy="493633"/>
          </a:xfrm>
          <a:prstGeom prst="rect">
            <a:avLst/>
          </a:prstGeom>
        </p:spPr>
        <p:txBody>
          <a:bodyPr vert="horz" lIns="90652" tIns="45327" rIns="90652" bIns="4532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6848" y="1"/>
            <a:ext cx="2942907" cy="493633"/>
          </a:xfrm>
          <a:prstGeom prst="rect">
            <a:avLst/>
          </a:prstGeom>
        </p:spPr>
        <p:txBody>
          <a:bodyPr vert="horz" lIns="90652" tIns="45327" rIns="90652" bIns="45327" rtlCol="0"/>
          <a:lstStyle>
            <a:lvl1pPr algn="r">
              <a:defRPr sz="1200"/>
            </a:lvl1pPr>
          </a:lstStyle>
          <a:p>
            <a:fld id="{06383F92-BC3B-48C4-8F5F-C9DE57F9C478}" type="datetimeFigureOut">
              <a:rPr lang="ru-RU" smtClean="0"/>
              <a:pPr/>
              <a:t>28.04.2025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41363"/>
            <a:ext cx="4933950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52" tIns="45327" rIns="90652" bIns="4532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133" y="4689517"/>
            <a:ext cx="5433060" cy="4442698"/>
          </a:xfrm>
          <a:prstGeom prst="rect">
            <a:avLst/>
          </a:prstGeom>
        </p:spPr>
        <p:txBody>
          <a:bodyPr vert="horz" lIns="90652" tIns="45327" rIns="90652" bIns="4532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377318"/>
            <a:ext cx="2942907" cy="493633"/>
          </a:xfrm>
          <a:prstGeom prst="rect">
            <a:avLst/>
          </a:prstGeom>
        </p:spPr>
        <p:txBody>
          <a:bodyPr vert="horz" lIns="90652" tIns="45327" rIns="90652" bIns="4532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6848" y="9377318"/>
            <a:ext cx="2942907" cy="493633"/>
          </a:xfrm>
          <a:prstGeom prst="rect">
            <a:avLst/>
          </a:prstGeom>
        </p:spPr>
        <p:txBody>
          <a:bodyPr vert="horz" lIns="90652" tIns="45327" rIns="90652" bIns="45327" rtlCol="0" anchor="b"/>
          <a:lstStyle>
            <a:lvl1pPr algn="r">
              <a:defRPr sz="1200"/>
            </a:lvl1pPr>
          </a:lstStyle>
          <a:p>
            <a:fld id="{DC1A7C50-3134-4926-90EF-9AB3287CBC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510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A7C50-3134-4926-90EF-9AB3287CBC1F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A7C50-3134-4926-90EF-9AB3287CBC1F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315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A7C50-3134-4926-90EF-9AB3287CBC1F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774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9FE979-B571-4475-9984-12595EC72C0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6F6248-F7D7-463B-B80B-8E8D8C54823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69139-59FC-487D-B4AF-7DE593CE93C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76400"/>
            <a:ext cx="4194175" cy="21351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63988"/>
            <a:ext cx="4194175" cy="2135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29520-F531-4780-AF14-AB4DB1CBE5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979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301625" y="1676400"/>
            <a:ext cx="8540750" cy="442277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2A5DC-7F91-43A0-919E-EFD94380EE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60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C76CC-0B1B-4F9B-9AEE-7CEFD3B37C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886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2946AD-9267-4496-89E4-B61445C50A6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BB1E7-5702-45C0-9329-7EB7F96BC40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884F59-5E41-420F-9E83-0A894F7DE9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80E1A5-294D-4B31-B281-1C52049DB63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75AEB-1388-44A8-AAF3-DFEF911C26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C9E1DD-E159-4AC8-9BE0-9CCFB558E2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7931FE-FEBF-4835-8625-2C3E6472F11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1EE25-A6E3-415C-8D68-235CC4CF0F1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2F39BB2D-FADA-4BE3-B5FA-642F41D7F57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4" r:id="rId1"/>
    <p:sldLayoutId id="2147484065" r:id="rId2"/>
    <p:sldLayoutId id="2147484066" r:id="rId3"/>
    <p:sldLayoutId id="2147484067" r:id="rId4"/>
    <p:sldLayoutId id="2147484068" r:id="rId5"/>
    <p:sldLayoutId id="2147484069" r:id="rId6"/>
    <p:sldLayoutId id="2147484070" r:id="rId7"/>
    <p:sldLayoutId id="2147484071" r:id="rId8"/>
    <p:sldLayoutId id="2147484072" r:id="rId9"/>
    <p:sldLayoutId id="2147484073" r:id="rId10"/>
    <p:sldLayoutId id="2147484074" r:id="rId11"/>
    <p:sldLayoutId id="2147484077" r:id="rId12"/>
    <p:sldLayoutId id="2147484078" r:id="rId13"/>
    <p:sldLayoutId id="2147484079" r:id="rId14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250825" y="1412776"/>
            <a:ext cx="8642350" cy="38877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5400" b="1" dirty="0" smtClean="0">
                <a:solidFill>
                  <a:srgbClr val="002060"/>
                </a:solidFill>
              </a:rPr>
              <a:t>Исполнение </a:t>
            </a:r>
            <a:r>
              <a:rPr lang="en-US" sz="5400" b="1" dirty="0" smtClean="0">
                <a:solidFill>
                  <a:srgbClr val="002060"/>
                </a:solidFill>
              </a:rPr>
              <a:t/>
            </a:r>
            <a:br>
              <a:rPr lang="en-US" sz="5400" b="1" dirty="0" smtClean="0">
                <a:solidFill>
                  <a:srgbClr val="002060"/>
                </a:solidFill>
              </a:rPr>
            </a:br>
            <a:r>
              <a:rPr lang="ru-RU" sz="5400" b="1" dirty="0" smtClean="0">
                <a:solidFill>
                  <a:srgbClr val="002060"/>
                </a:solidFill>
              </a:rPr>
              <a:t>районного бюджета муниципального района «Забайкальский район» </a:t>
            </a:r>
            <a:r>
              <a:rPr lang="en-US" sz="5400" b="1" dirty="0" smtClean="0">
                <a:solidFill>
                  <a:srgbClr val="002060"/>
                </a:solidFill>
              </a:rPr>
              <a:t/>
            </a:r>
            <a:br>
              <a:rPr lang="en-US" sz="5400" b="1" dirty="0" smtClean="0">
                <a:solidFill>
                  <a:srgbClr val="002060"/>
                </a:solidFill>
              </a:rPr>
            </a:br>
            <a:r>
              <a:rPr lang="ru-RU" sz="5400" b="1" dirty="0" smtClean="0">
                <a:solidFill>
                  <a:srgbClr val="002060"/>
                </a:solidFill>
              </a:rPr>
              <a:t>за 2024 год</a:t>
            </a:r>
            <a:endParaRPr lang="ru-RU" sz="32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836713"/>
            <a:ext cx="8510588" cy="432047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ru-RU" sz="3200" b="1" i="1" u="sng" dirty="0">
                <a:solidFill>
                  <a:schemeClr val="accent1">
                    <a:lumMod val="50000"/>
                  </a:schemeClr>
                </a:solidFill>
              </a:rPr>
              <a:t>Исполнение </a:t>
            </a:r>
            <a:r>
              <a:rPr lang="ru-RU" sz="3200" b="1" i="1" u="sng" dirty="0" smtClean="0">
                <a:solidFill>
                  <a:schemeClr val="accent1">
                    <a:lumMod val="50000"/>
                  </a:schemeClr>
                </a:solidFill>
              </a:rPr>
              <a:t>неналоговых доходов бюджета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656547"/>
              </p:ext>
            </p:extLst>
          </p:nvPr>
        </p:nvGraphicFramePr>
        <p:xfrm>
          <a:off x="251520" y="1484784"/>
          <a:ext cx="8640960" cy="523111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89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157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Наименование показателей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План</a:t>
                      </a:r>
                    </a:p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(тыс. руб.)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Факт</a:t>
                      </a:r>
                    </a:p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(тыс. руб.)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% исполнения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77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Доходы от использования имущества, находящегося в государственной  и муниципальной собственности     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</a:rPr>
                        <a:t>27 657,1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</a:rPr>
                        <a:t>27 779,6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</a:rPr>
                        <a:t>100,4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5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Платежи при пользовании природными ресурсами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</a:rPr>
                        <a:t>86,4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</a:rPr>
                        <a:t>50,9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</a:rPr>
                        <a:t>58,9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50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Доходы от </a:t>
                      </a: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оказания платных услуг и компенсации 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затрат государства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</a:rPr>
                        <a:t>400,0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</a:rPr>
                        <a:t>444,7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</a:rPr>
                        <a:t>111,2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Доходы от продажи материальных и нематериальных активов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</a:rPr>
                        <a:t>13 000,0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</a:rPr>
                        <a:t>10 529,0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</a:rPr>
                        <a:t>81,0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6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Штрафы, санкции, возмещение ущерба 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</a:rPr>
                        <a:t>3 866,9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</a:rPr>
                        <a:t>2 651,6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</a:rPr>
                        <a:t>68,6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6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Прочие</a:t>
                      </a:r>
                      <a:r>
                        <a:rPr lang="ru-RU" sz="1800" b="1" baseline="0" dirty="0" smtClean="0">
                          <a:effectLst/>
                          <a:latin typeface="Times New Roman"/>
                          <a:ea typeface="Times New Roman"/>
                        </a:rPr>
                        <a:t> неналоговые доходы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0,0 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0,5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1049613"/>
                  </a:ext>
                </a:extLst>
              </a:tr>
              <a:tr h="6243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i="1" u="sng" dirty="0" smtClean="0">
                          <a:effectLst/>
                          <a:latin typeface="Times New Roman"/>
                          <a:ea typeface="Times New Roman"/>
                        </a:rPr>
                        <a:t>ИТОГО НЕНАЛОГОВЫЕ ДОХОДЫ</a:t>
                      </a:r>
                      <a:endParaRPr lang="ru-RU" sz="1800" i="1" u="sng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u="sng" dirty="0" smtClean="0">
                          <a:effectLst/>
                          <a:latin typeface="Times New Roman"/>
                          <a:ea typeface="Times New Roman"/>
                        </a:rPr>
                        <a:t>45 010,4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i="1" u="sng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u="sng" dirty="0" smtClean="0">
                          <a:effectLst/>
                          <a:latin typeface="Times New Roman"/>
                          <a:ea typeface="Times New Roman"/>
                        </a:rPr>
                        <a:t>41 456,3</a:t>
                      </a:r>
                      <a:endParaRPr lang="ru-RU" sz="2000" b="1" i="1" u="sng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u="sng" dirty="0" smtClean="0">
                          <a:effectLst/>
                          <a:latin typeface="Times New Roman"/>
                          <a:ea typeface="Times New Roman"/>
                        </a:rPr>
                        <a:t>92,1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i="1" u="sng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981075"/>
            <a:ext cx="9144000" cy="876289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ru-RU" sz="3200" b="1" i="1" u="sng" dirty="0">
                <a:solidFill>
                  <a:srgbClr val="002060"/>
                </a:solidFill>
              </a:rPr>
              <a:t>Структура безвозмездных </a:t>
            </a:r>
            <a:r>
              <a:rPr lang="ru-RU" sz="3200" b="1" i="1" u="sng" dirty="0" smtClean="0">
                <a:solidFill>
                  <a:srgbClr val="002060"/>
                </a:solidFill>
              </a:rPr>
              <a:t>перечислений</a:t>
            </a:r>
            <a:br>
              <a:rPr lang="ru-RU" sz="3200" b="1" i="1" u="sng" dirty="0" smtClean="0">
                <a:solidFill>
                  <a:srgbClr val="002060"/>
                </a:solidFill>
              </a:rPr>
            </a:br>
            <a:r>
              <a:rPr lang="ru-RU" sz="3200" b="1" i="1" u="sng" dirty="0" smtClean="0">
                <a:solidFill>
                  <a:srgbClr val="002060"/>
                </a:solidFill>
              </a:rPr>
              <a:t> </a:t>
            </a:r>
            <a:r>
              <a:rPr lang="ru-RU" sz="3200" b="1" i="1" u="sng" dirty="0">
                <a:solidFill>
                  <a:srgbClr val="002060"/>
                </a:solidFill>
              </a:rPr>
              <a:t>в </a:t>
            </a:r>
            <a:r>
              <a:rPr lang="ru-RU" sz="3200" b="1" i="1" u="sng" dirty="0" smtClean="0">
                <a:solidFill>
                  <a:srgbClr val="002060"/>
                </a:solidFill>
              </a:rPr>
              <a:t>2024 </a:t>
            </a:r>
            <a:r>
              <a:rPr lang="ru-RU" sz="3200" b="1" i="1" u="sng" dirty="0">
                <a:solidFill>
                  <a:srgbClr val="002060"/>
                </a:solidFill>
              </a:rPr>
              <a:t>году</a:t>
            </a:r>
            <a:endParaRPr lang="ru-RU" sz="3200" b="1" i="1" u="sng" dirty="0" smtClean="0">
              <a:solidFill>
                <a:srgbClr val="002060"/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158405631"/>
              </p:ext>
            </p:extLst>
          </p:nvPr>
        </p:nvGraphicFramePr>
        <p:xfrm>
          <a:off x="323528" y="1857364"/>
          <a:ext cx="8568952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268759"/>
            <a:ext cx="8928992" cy="57606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работы </a:t>
            </a:r>
            <a:b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межведомственных комиссий</a:t>
            </a:r>
            <a:endParaRPr lang="ru-RU" sz="3200" i="1" dirty="0">
              <a:solidFill>
                <a:srgbClr val="00206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23528" y="1916832"/>
            <a:ext cx="8568952" cy="4608512"/>
          </a:xfrm>
          <a:noFill/>
        </p:spPr>
        <p:txBody>
          <a:bodyPr>
            <a:normAutofit/>
          </a:bodyPr>
          <a:lstStyle/>
          <a:p>
            <a:pPr marL="457200" indent="-457200">
              <a:defRPr/>
            </a:pPr>
            <a:r>
              <a:rPr 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Проведено 10 заседаний (по мобилизации доходов 5 заседаний, по противодействию нелегальной занятости 5 заседаний).</a:t>
            </a:r>
          </a:p>
          <a:p>
            <a:pPr marL="457200" indent="-457200">
              <a:defRPr/>
            </a:pPr>
            <a:r>
              <a:rPr 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Рассмотрено на заседаниях комиссии 15 организаций-налогоплательщиков, 21 индивидуальный предприниматель.</a:t>
            </a:r>
            <a:endParaRPr lang="ru-RU" sz="28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Получено дополнительных доходов </a:t>
            </a:r>
          </a:p>
          <a:p>
            <a:pPr marL="0" indent="0" algn="ctr">
              <a:buNone/>
              <a:defRPr/>
            </a:pP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8 202,3 тыс. рублей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  <a:defRPr/>
            </a:pPr>
            <a:endParaRPr lang="ru-RU" sz="2800" b="1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  <a:defRPr/>
            </a:pPr>
            <a:endParaRPr lang="ru-RU" sz="32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981075"/>
            <a:ext cx="8510588" cy="1223789"/>
          </a:xfrm>
        </p:spPr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ru-RU" sz="3200" b="1" i="1" u="sng" dirty="0">
                <a:solidFill>
                  <a:srgbClr val="002060"/>
                </a:solidFill>
              </a:rPr>
              <a:t>Структура расходов </a:t>
            </a:r>
            <a:r>
              <a:rPr lang="ru-RU" sz="3200" b="1" i="1" u="sng" dirty="0" smtClean="0">
                <a:solidFill>
                  <a:srgbClr val="002060"/>
                </a:solidFill>
              </a:rPr>
              <a:t>бюджета</a:t>
            </a:r>
            <a:br>
              <a:rPr lang="ru-RU" sz="3200" b="1" i="1" u="sng" dirty="0" smtClean="0">
                <a:solidFill>
                  <a:srgbClr val="002060"/>
                </a:solidFill>
              </a:rPr>
            </a:br>
            <a:r>
              <a:rPr lang="ru-RU" sz="3200" b="1" i="1" u="sng" dirty="0" smtClean="0">
                <a:solidFill>
                  <a:srgbClr val="002060"/>
                </a:solidFill>
              </a:rPr>
              <a:t> </a:t>
            </a:r>
            <a:endParaRPr lang="ru-RU" sz="2000" b="1" i="1" u="sng" dirty="0" smtClean="0">
              <a:solidFill>
                <a:srgbClr val="002060"/>
              </a:solidFill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0283454"/>
              </p:ext>
            </p:extLst>
          </p:nvPr>
        </p:nvGraphicFramePr>
        <p:xfrm>
          <a:off x="471488" y="1700808"/>
          <a:ext cx="820102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18166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ru-RU" sz="3200" b="1" i="1" u="sng" dirty="0" smtClean="0">
                <a:solidFill>
                  <a:srgbClr val="002060"/>
                </a:solidFill>
              </a:rPr>
              <a:t>Экономическая структура </a:t>
            </a:r>
            <a:r>
              <a:rPr lang="ru-RU" sz="3200" b="1" i="1" u="sng" dirty="0">
                <a:solidFill>
                  <a:srgbClr val="002060"/>
                </a:solidFill>
              </a:rPr>
              <a:t>расходов </a:t>
            </a:r>
            <a:r>
              <a:rPr lang="ru-RU" sz="3200" b="1" i="1" u="sng" dirty="0" smtClean="0">
                <a:solidFill>
                  <a:srgbClr val="002060"/>
                </a:solidFill>
              </a:rPr>
              <a:t/>
            </a:r>
            <a:br>
              <a:rPr lang="ru-RU" sz="3200" b="1" i="1" u="sng" dirty="0" smtClean="0">
                <a:solidFill>
                  <a:srgbClr val="002060"/>
                </a:solidFill>
              </a:rPr>
            </a:br>
            <a:r>
              <a:rPr lang="ru-RU" sz="2400" b="1" i="1" dirty="0" smtClean="0">
                <a:solidFill>
                  <a:srgbClr val="002060"/>
                </a:solidFill>
              </a:rPr>
              <a:t> в тыс. рублей 1 072 906,6             в процентах 100%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424280"/>
              </p:ext>
            </p:extLst>
          </p:nvPr>
        </p:nvGraphicFramePr>
        <p:xfrm>
          <a:off x="251520" y="1124744"/>
          <a:ext cx="5832648" cy="5362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8401762"/>
              </p:ext>
            </p:extLst>
          </p:nvPr>
        </p:nvGraphicFramePr>
        <p:xfrm>
          <a:off x="5652120" y="1268760"/>
          <a:ext cx="3491880" cy="5218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16438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512" y="981075"/>
            <a:ext cx="8784976" cy="597227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ru-RU" sz="3200" b="1" i="1" dirty="0">
                <a:solidFill>
                  <a:schemeClr val="tx2">
                    <a:lumMod val="75000"/>
                  </a:schemeClr>
                </a:solidFill>
                <a:effectLst/>
              </a:rPr>
              <a:t>Исполнение районного бюджета за </a:t>
            </a: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effectLst/>
              </a:rPr>
              <a:t>2024 </a:t>
            </a:r>
            <a:r>
              <a:rPr lang="ru-RU" sz="3200" b="1" i="1" dirty="0">
                <a:solidFill>
                  <a:schemeClr val="tx2">
                    <a:lumMod val="75000"/>
                  </a:schemeClr>
                </a:solidFill>
                <a:effectLst/>
              </a:rPr>
              <a:t>год </a:t>
            </a: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effectLst/>
              </a:rPr>
              <a:t>                                    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effectLst/>
              </a:rPr>
              <a:t>(</a:t>
            </a:r>
            <a:r>
              <a:rPr lang="ru-RU" sz="2000" b="1" i="1" dirty="0" err="1" smtClean="0">
                <a:solidFill>
                  <a:schemeClr val="tx2">
                    <a:lumMod val="75000"/>
                  </a:schemeClr>
                </a:solidFill>
                <a:effectLst/>
              </a:rPr>
              <a:t>тыс.руб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effectLst/>
              </a:rPr>
              <a:t>.)</a:t>
            </a:r>
            <a:endParaRPr lang="ru-RU" sz="2000" b="1" i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963026"/>
              </p:ext>
            </p:extLst>
          </p:nvPr>
        </p:nvGraphicFramePr>
        <p:xfrm>
          <a:off x="539552" y="1578302"/>
          <a:ext cx="8352928" cy="50190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302223578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816053583"/>
                    </a:ext>
                  </a:extLst>
                </a:gridCol>
                <a:gridCol w="2144574">
                  <a:extLst>
                    <a:ext uri="{9D8B030D-6E8A-4147-A177-3AD203B41FA5}">
                      <a16:colId xmlns:a16="http://schemas.microsoft.com/office/drawing/2014/main" val="3005031370"/>
                    </a:ext>
                  </a:extLst>
                </a:gridCol>
                <a:gridCol w="1455826">
                  <a:extLst>
                    <a:ext uri="{9D8B030D-6E8A-4147-A177-3AD203B41FA5}">
                      <a16:colId xmlns:a16="http://schemas.microsoft.com/office/drawing/2014/main" val="3799280487"/>
                    </a:ext>
                  </a:extLst>
                </a:gridCol>
              </a:tblGrid>
              <a:tr h="5468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Уточненные бюджетные ассигнования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Исполнение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%  исполнения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530593"/>
                  </a:ext>
                </a:extLst>
              </a:tr>
              <a:tr h="36091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u="none" strike="noStrike" dirty="0">
                          <a:effectLst/>
                        </a:rPr>
                        <a:t>Общегосударственные вопросы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104 774,4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103 468,5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98,8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922834"/>
                  </a:ext>
                </a:extLst>
              </a:tr>
              <a:tr h="36091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u="none" strike="noStrike" dirty="0">
                          <a:effectLst/>
                        </a:rPr>
                        <a:t>Национальная оборона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2 559,9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1 213,8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47,4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572205"/>
                  </a:ext>
                </a:extLst>
              </a:tr>
              <a:tr h="48121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u="none" strike="noStrike" dirty="0">
                          <a:effectLst/>
                        </a:rPr>
                        <a:t>Национальная безопасность и правоохранительная деятельность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11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745,3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11 584,6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98,6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199350"/>
                  </a:ext>
                </a:extLst>
              </a:tr>
              <a:tr h="24214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u="none" strike="noStrike" dirty="0">
                          <a:effectLst/>
                        </a:rPr>
                        <a:t>Национальная экономика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56 743,5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36 681,6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64,6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55896"/>
                  </a:ext>
                </a:extLst>
              </a:tr>
              <a:tr h="38904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u="none" strike="noStrike" dirty="0">
                          <a:effectLst/>
                        </a:rPr>
                        <a:t>Жилищно-коммунальное хозяйство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96 722,3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58 852,7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>
                          <a:effectLst/>
                        </a:rPr>
                        <a:t>98,6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833428"/>
                  </a:ext>
                </a:extLst>
              </a:tr>
              <a:tr h="24214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u="none" strike="noStrike" dirty="0">
                          <a:effectLst/>
                        </a:rPr>
                        <a:t>Образование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781 289,1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763 726,9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97,8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150357"/>
                  </a:ext>
                </a:extLst>
              </a:tr>
              <a:tr h="31609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u="none" strike="noStrike" dirty="0">
                          <a:effectLst/>
                        </a:rPr>
                        <a:t>Культура, кинематография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11 417,9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11 216,7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98,2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992826"/>
                  </a:ext>
                </a:extLst>
              </a:tr>
              <a:tr h="25154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u="none" strike="noStrike" dirty="0">
                          <a:effectLst/>
                        </a:rPr>
                        <a:t>Социальная политика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20 351,1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20 187,7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99,2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549917"/>
                  </a:ext>
                </a:extLst>
              </a:tr>
              <a:tr h="31169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u="none" strike="noStrike" dirty="0">
                          <a:effectLst/>
                        </a:rPr>
                        <a:t>Физическая культура и спорт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822,0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684,6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83,3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954978"/>
                  </a:ext>
                </a:extLst>
              </a:tr>
              <a:tr h="49761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u="none" strike="noStrike" dirty="0">
                          <a:effectLst/>
                        </a:rPr>
                        <a:t>Средства массовой информации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594,1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539,0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90,7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582920"/>
                  </a:ext>
                </a:extLst>
              </a:tr>
              <a:tr h="5085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u="none" strike="noStrike" dirty="0">
                          <a:effectLst/>
                        </a:rPr>
                        <a:t>Обслуживание государственного и муниципального долга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8,3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8,3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>
                          <a:effectLst/>
                        </a:rPr>
                        <a:t>100,0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694770"/>
                  </a:ext>
                </a:extLst>
              </a:tr>
              <a:tr h="24214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u="none" strike="noStrike" dirty="0">
                          <a:effectLst/>
                        </a:rPr>
                        <a:t>Межбюджетные трансферты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76 093,8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64 742,2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85,1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463186"/>
                  </a:ext>
                </a:extLst>
              </a:tr>
              <a:tr h="19815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u="none" strike="noStrike" dirty="0">
                          <a:effectLst/>
                        </a:rPr>
                        <a:t>ИТОГО РАСХОДОВ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1 163 121,7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1 072 906,6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</a:rPr>
                        <a:t>92,2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789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8166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9391"/>
            <a:ext cx="8229600" cy="12241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Раздел 07 «Образование» </a:t>
            </a: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(763 726,9тыс. руб</a:t>
            </a:r>
            <a:r>
              <a:rPr lang="ru-RU" sz="32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sz="3200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6536269"/>
              </p:ext>
            </p:extLst>
          </p:nvPr>
        </p:nvGraphicFramePr>
        <p:xfrm>
          <a:off x="311286" y="1124745"/>
          <a:ext cx="8521427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8830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9"/>
            <a:ext cx="8229600" cy="158417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Подраздел 0701 </a:t>
            </a:r>
            <a:b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«Дошкольное образование</a:t>
            </a:r>
            <a:r>
              <a:rPr lang="ru-RU" sz="32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факт 198 272,3 тыс. рублей</a:t>
            </a:r>
            <a:endParaRPr lang="ru-RU" sz="3200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491920"/>
              </p:ext>
            </p:extLst>
          </p:nvPr>
        </p:nvGraphicFramePr>
        <p:xfrm>
          <a:off x="323528" y="1988839"/>
          <a:ext cx="8712968" cy="4403982"/>
        </p:xfrm>
        <a:graphic>
          <a:graphicData uri="http://schemas.openxmlformats.org/drawingml/2006/table">
            <a:tbl>
              <a:tblPr/>
              <a:tblGrid>
                <a:gridCol w="6798965">
                  <a:extLst>
                    <a:ext uri="{9D8B030D-6E8A-4147-A177-3AD203B41FA5}">
                      <a16:colId xmlns:a16="http://schemas.microsoft.com/office/drawing/2014/main" val="3357689480"/>
                    </a:ext>
                  </a:extLst>
                </a:gridCol>
                <a:gridCol w="1914003">
                  <a:extLst>
                    <a:ext uri="{9D8B030D-6E8A-4147-A177-3AD203B41FA5}">
                      <a16:colId xmlns:a16="http://schemas.microsoft.com/office/drawing/2014/main" val="2184813342"/>
                    </a:ext>
                  </a:extLst>
                </a:gridCol>
              </a:tblGrid>
              <a:tr h="891784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Мероприятие "Реализация основных общеобразовательных программ дошкольного образования" субсидии бюджетным учреждениям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2" marR="6792" marT="679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196 029,8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2" marR="6792" marT="679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931670"/>
                  </a:ext>
                </a:extLst>
              </a:tr>
              <a:tr h="879698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Мероприятие "Проведение текущего ремонта зданий и сооружений муниципальных дошкольных образовательных учреждений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2" marR="6792" marT="679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1 043,7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2" marR="6792" marT="679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749849"/>
                  </a:ext>
                </a:extLst>
              </a:tr>
              <a:tr h="443143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Мероприятие "Проведение оздоровления детей"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2" marR="6792" marT="679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131,5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2" marR="6792" marT="679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813574"/>
                  </a:ext>
                </a:extLst>
              </a:tr>
              <a:tr h="2189357">
                <a:tc>
                  <a:txBody>
                    <a:bodyPr/>
                    <a:lstStyle/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Мероприятие "Дополнительная мера социальной поддержки отдельной категории граждан Российской Федерации в виде не взимания платы за присмотр и уход за их детьми, осваивающими образовательные программы в муниципальных дошкольных образовательных организациях Забайкальского края"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2" marR="6792" marT="679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1067,3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2" marR="6792" marT="679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421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4183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1"/>
            <a:ext cx="8229600" cy="86409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Подраздел 0702 «Общее образование</a:t>
            </a:r>
            <a:r>
              <a:rPr lang="ru-RU" sz="32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факт 516 878,1 тыс. рублей</a:t>
            </a:r>
            <a:endParaRPr lang="ru-RU" sz="3200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8399566"/>
              </p:ext>
            </p:extLst>
          </p:nvPr>
        </p:nvGraphicFramePr>
        <p:xfrm>
          <a:off x="683566" y="1412776"/>
          <a:ext cx="8136905" cy="51520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10315">
                  <a:extLst>
                    <a:ext uri="{9D8B030D-6E8A-4147-A177-3AD203B41FA5}">
                      <a16:colId xmlns:a16="http://schemas.microsoft.com/office/drawing/2014/main" val="3332091310"/>
                    </a:ext>
                  </a:extLst>
                </a:gridCol>
                <a:gridCol w="1126590">
                  <a:extLst>
                    <a:ext uri="{9D8B030D-6E8A-4147-A177-3AD203B41FA5}">
                      <a16:colId xmlns:a16="http://schemas.microsoft.com/office/drawing/2014/main" val="1052798385"/>
                    </a:ext>
                  </a:extLst>
                </a:gridCol>
              </a:tblGrid>
              <a:tr h="4153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субсидии муниципальным учреждениям общего образования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+mn-lt"/>
                        </a:rPr>
                        <a:t>471 414,1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98165295"/>
                  </a:ext>
                </a:extLst>
              </a:tr>
              <a:tr h="9319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расходы на обеспечение бесплатным питанием детей из малоимущих семей, обу­чающихся в муниципальных общеобразовательных организациях Забайкальского края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+mn-lt"/>
                        </a:rPr>
                        <a:t>827,1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37837663"/>
                  </a:ext>
                </a:extLst>
              </a:tr>
              <a:tr h="12399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расходы на проведение текущего ремонта зданий и сооружений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+mn-lt"/>
                        </a:rPr>
                        <a:t>5 626,5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04138709"/>
                  </a:ext>
                </a:extLst>
              </a:tr>
              <a:tr h="11886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расходы на проведение капитального ремонта зданий и сооружений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+mn-lt"/>
                        </a:rPr>
                        <a:t>5 722,1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28856070"/>
                  </a:ext>
                </a:extLst>
              </a:tr>
              <a:tr h="6202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Обеспечение основных требований действующего законодательства в области антитеррористической защищенности в общеобразовательных учреждениях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+mn-lt"/>
                        </a:rPr>
                        <a:t>5 393,2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906397"/>
                  </a:ext>
                </a:extLst>
              </a:tr>
              <a:tr h="40098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совершенствование муниципального управления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+mn-lt"/>
                        </a:rPr>
                        <a:t>11 066,4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76299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0028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3"/>
            <a:ext cx="8229600" cy="57606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Подраздел 0702 «Общее образование</a:t>
            </a:r>
            <a:r>
              <a:rPr lang="ru-RU" sz="32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endParaRPr lang="ru-RU" sz="3200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7586243"/>
              </p:ext>
            </p:extLst>
          </p:nvPr>
        </p:nvGraphicFramePr>
        <p:xfrm>
          <a:off x="683566" y="1412776"/>
          <a:ext cx="8136905" cy="48283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10315">
                  <a:extLst>
                    <a:ext uri="{9D8B030D-6E8A-4147-A177-3AD203B41FA5}">
                      <a16:colId xmlns:a16="http://schemas.microsoft.com/office/drawing/2014/main" val="3332091310"/>
                    </a:ext>
                  </a:extLst>
                </a:gridCol>
                <a:gridCol w="1126590">
                  <a:extLst>
                    <a:ext uri="{9D8B030D-6E8A-4147-A177-3AD203B41FA5}">
                      <a16:colId xmlns:a16="http://schemas.microsoft.com/office/drawing/2014/main" val="1052798385"/>
                    </a:ext>
                  </a:extLst>
                </a:gridCol>
              </a:tblGrid>
              <a:tr h="5543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расходы на обеспечение бесплатным горячим питанием обучающихся, получаю­щих начальное общее образование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+mn-lt"/>
                        </a:rPr>
                        <a:t>20477,9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98165295"/>
                  </a:ext>
                </a:extLst>
              </a:tr>
              <a:tr h="11841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расходы на обеспечение бесплатным питанием детей с ОВЗ</a:t>
                      </a:r>
                      <a:r>
                        <a:rPr lang="ru-RU" sz="1800" b="1" u="none" strike="noStrike" dirty="0" smtClean="0">
                          <a:effectLst/>
                          <a:latin typeface="+mn-lt"/>
                        </a:rPr>
                        <a:t>"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+mn-lt"/>
                        </a:rPr>
                        <a:t>1269,6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37837663"/>
                  </a:ext>
                </a:extLst>
              </a:tr>
              <a:tr h="15755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создание условий по организации бесплатного горячего питания обучающихся, получающих начальное общее образование в муниципальных обра­зовательных организациях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+mn-lt"/>
                        </a:rPr>
                        <a:t>537,0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04138709"/>
                  </a:ext>
                </a:extLst>
              </a:tr>
              <a:tr h="15104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расходы на дополнительную меру социальной поддержки отдельной категории граждан по обеспечению льготным питанием детей, обучающихся в 5-11 классах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+mn-lt"/>
                        </a:rPr>
                        <a:t>474,4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28856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709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24744"/>
            <a:ext cx="8291264" cy="5256584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b="1" i="1" u="sng" dirty="0">
                <a:solidFill>
                  <a:srgbClr val="002060"/>
                </a:solidFill>
                <a:effectLst/>
              </a:rPr>
              <a:t>Приоритетными задачами и основными направлениями деятельности при исполнении бюджета в </a:t>
            </a:r>
            <a:r>
              <a:rPr lang="ru-RU" b="1" i="1" u="sng" dirty="0" smtClean="0">
                <a:solidFill>
                  <a:srgbClr val="002060"/>
                </a:solidFill>
                <a:effectLst/>
              </a:rPr>
              <a:t>2024 </a:t>
            </a:r>
            <a:r>
              <a:rPr lang="ru-RU" b="1" i="1" u="sng" dirty="0">
                <a:solidFill>
                  <a:srgbClr val="002060"/>
                </a:solidFill>
                <a:effectLst/>
              </a:rPr>
              <a:t>году являлись</a:t>
            </a:r>
            <a:r>
              <a:rPr lang="ru-RU" b="1" i="1" u="sng" dirty="0" smtClean="0">
                <a:solidFill>
                  <a:srgbClr val="002060"/>
                </a:solidFill>
                <a:effectLst/>
              </a:rPr>
              <a:t>:</a:t>
            </a:r>
          </a:p>
          <a:p>
            <a:pPr lvl="0"/>
            <a:r>
              <a:rPr lang="ru-RU" b="1" dirty="0" smtClean="0">
                <a:solidFill>
                  <a:schemeClr val="tx1"/>
                </a:solidFill>
              </a:rPr>
              <a:t>Мобилизация </a:t>
            </a:r>
            <a:r>
              <a:rPr lang="ru-RU" b="1" dirty="0">
                <a:solidFill>
                  <a:schemeClr val="tx1"/>
                </a:solidFill>
              </a:rPr>
              <a:t>доходного потенциала районного и консолидированного бюджетов для достижения целей и показателей районных проектов, обеспечивающих получение результатов от региональных и федеральных проектов.</a:t>
            </a:r>
          </a:p>
          <a:p>
            <a:pPr lvl="0"/>
            <a:r>
              <a:rPr lang="ru-RU" b="1" dirty="0">
                <a:solidFill>
                  <a:schemeClr val="tx1"/>
                </a:solidFill>
              </a:rPr>
              <a:t>Эффективное управление муниципальным долгом</a:t>
            </a:r>
          </a:p>
          <a:p>
            <a:pPr lvl="0"/>
            <a:r>
              <a:rPr lang="ru-RU" b="1" dirty="0">
                <a:solidFill>
                  <a:schemeClr val="tx1"/>
                </a:solidFill>
              </a:rPr>
              <a:t>Применение программных методов планирования, обеспечение социальной  направленности расходных обязательств бюджета</a:t>
            </a:r>
          </a:p>
          <a:p>
            <a:r>
              <a:rPr lang="ru-RU" b="1" dirty="0">
                <a:solidFill>
                  <a:schemeClr val="tx1"/>
                </a:solidFill>
              </a:rPr>
              <a:t>Развитие межбюджетных отношений</a:t>
            </a:r>
          </a:p>
          <a:p>
            <a:endParaRPr lang="en-US" sz="2000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71399"/>
            <a:ext cx="8229600" cy="158417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Подраздел 0703 «Дополнительное образование»</a:t>
            </a:r>
            <a:b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факт  37 227,1 тыс. рублей</a:t>
            </a:r>
            <a:endParaRPr lang="ru-RU" sz="2800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9240179"/>
              </p:ext>
            </p:extLst>
          </p:nvPr>
        </p:nvGraphicFramePr>
        <p:xfrm>
          <a:off x="457200" y="1592114"/>
          <a:ext cx="8229599" cy="45011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49511">
                  <a:extLst>
                    <a:ext uri="{9D8B030D-6E8A-4147-A177-3AD203B41FA5}">
                      <a16:colId xmlns:a16="http://schemas.microsoft.com/office/drawing/2014/main" val="839112794"/>
                    </a:ext>
                  </a:extLst>
                </a:gridCol>
                <a:gridCol w="1380088">
                  <a:extLst>
                    <a:ext uri="{9D8B030D-6E8A-4147-A177-3AD203B41FA5}">
                      <a16:colId xmlns:a16="http://schemas.microsoft.com/office/drawing/2014/main" val="1011957073"/>
                    </a:ext>
                  </a:extLst>
                </a:gridCol>
              </a:tblGrid>
              <a:tr h="140206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1" u="none" strike="noStrike" dirty="0">
                          <a:effectLst/>
                        </a:rPr>
                        <a:t>Мероприятие "Организация предоставления услуг дополнительного образования детей"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>35 829,4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4261889"/>
                  </a:ext>
                </a:extLst>
              </a:tr>
              <a:tr h="20576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effectLst/>
                        </a:rPr>
                        <a:t>Мероприятие "Реализация Закона Забайкальского края  "Об отдельных вопросах в сфере образования" в части увеличения тарифной ставки (должностного оклада) на 25 процентов в поселках городского типа (рабочих поселках) (кроме  педагогических работников муниципальных общеобразовательных учреждений)"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>1 257,2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70925829"/>
                  </a:ext>
                </a:extLst>
              </a:tr>
              <a:tr h="10415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</a:rPr>
                        <a:t>Мероприятие "Проведение текущего ремонта зданий и сооружений МУДО"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>140,5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76597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387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525658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Подраздел 0707 «Молодежная политика и оздоровление детей»    </a:t>
            </a: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4 227,4 тыс. рублей или 99,2% от плана;</a:t>
            </a:r>
            <a:b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Подраздел 0709 «Другие вопросы в области образования» </a:t>
            </a:r>
            <a:b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7 122,4 тыс. рублей или 97,8% от плана </a:t>
            </a:r>
            <a:endParaRPr lang="ru-RU" sz="2800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011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7504" y="981075"/>
            <a:ext cx="8928992" cy="1007765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</a:rPr>
              <a:t>Раздел 14 «Межбюджетные трансферты» </a:t>
            </a:r>
            <a:br>
              <a:rPr lang="ru-RU" sz="3200" b="1" i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</a:rPr>
              <a:t>64 742,2тыс. руб.</a:t>
            </a:r>
          </a:p>
        </p:txBody>
      </p:sp>
      <p:pic>
        <p:nvPicPr>
          <p:cNvPr id="5" name="Picture 4" descr="Рисунок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89"/>
          <a:stretch>
            <a:fillRect/>
          </a:stretch>
        </p:blipFill>
        <p:spPr bwMode="auto">
          <a:xfrm>
            <a:off x="0" y="7939"/>
            <a:ext cx="9144000" cy="82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9508076"/>
              </p:ext>
            </p:extLst>
          </p:nvPr>
        </p:nvGraphicFramePr>
        <p:xfrm>
          <a:off x="683568" y="2057400"/>
          <a:ext cx="8064896" cy="4539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8392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836713"/>
            <a:ext cx="8488685" cy="1008111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ru-RU" sz="3200" b="1" i="1" u="sng" dirty="0" smtClean="0">
                <a:solidFill>
                  <a:srgbClr val="002060"/>
                </a:solidFill>
                <a:effectLst/>
              </a:rPr>
              <a:t>Реализация муниципальных программ в 2024 году </a:t>
            </a:r>
            <a:endParaRPr lang="ru-RU" sz="3200" b="1" i="1" u="sng" dirty="0" smtClean="0">
              <a:solidFill>
                <a:srgbClr val="00206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946126"/>
              </p:ext>
            </p:extLst>
          </p:nvPr>
        </p:nvGraphicFramePr>
        <p:xfrm>
          <a:off x="1187624" y="1844825"/>
          <a:ext cx="6984776" cy="4608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8552">
                  <a:extLst>
                    <a:ext uri="{9D8B030D-6E8A-4147-A177-3AD203B41FA5}">
                      <a16:colId xmlns:a16="http://schemas.microsoft.com/office/drawing/2014/main" val="3337887723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87014238"/>
                    </a:ext>
                  </a:extLst>
                </a:gridCol>
              </a:tblGrid>
              <a:tr h="685553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Реализовано муниципальных программ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17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68099"/>
                  </a:ext>
                </a:extLst>
              </a:tr>
              <a:tr h="983620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Сумма финансирования по программам,</a:t>
                      </a:r>
                      <a:r>
                        <a:rPr lang="ru-RU" sz="1800" b="1" baseline="0" dirty="0" smtClean="0"/>
                        <a:t> </a:t>
                      </a:r>
                    </a:p>
                    <a:p>
                      <a:r>
                        <a:rPr lang="ru-RU" sz="1800" b="1" baseline="0" dirty="0" smtClean="0"/>
                        <a:t>тыс. рублей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1 053 953,4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95835"/>
                  </a:ext>
                </a:extLst>
              </a:tr>
              <a:tr h="685553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В процентах от общей суммы расходов,</a:t>
                      </a:r>
                      <a:r>
                        <a:rPr lang="ru-RU" sz="1800" b="1" baseline="0" dirty="0" smtClean="0"/>
                        <a:t> </a:t>
                      </a:r>
                    </a:p>
                    <a:p>
                      <a:r>
                        <a:rPr lang="ru-RU" sz="1800" b="1" baseline="0" dirty="0" smtClean="0"/>
                        <a:t>%%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98,2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036741"/>
                  </a:ext>
                </a:extLst>
              </a:tr>
              <a:tr h="983620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Сумма финансирования по непрограммным мероприятиям,</a:t>
                      </a:r>
                      <a:r>
                        <a:rPr lang="ru-RU" sz="1800" b="1" baseline="0" dirty="0" smtClean="0"/>
                        <a:t> </a:t>
                      </a:r>
                    </a:p>
                    <a:p>
                      <a:r>
                        <a:rPr lang="ru-RU" sz="1800" b="1" baseline="0" dirty="0" smtClean="0"/>
                        <a:t>тыс. рублей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18 953,2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7448207"/>
                  </a:ext>
                </a:extLst>
              </a:tr>
              <a:tr h="685553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В процентах от общей суммы расходов,</a:t>
                      </a:r>
                      <a:r>
                        <a:rPr lang="ru-RU" sz="1800" b="1" baseline="0" dirty="0" smtClean="0"/>
                        <a:t> </a:t>
                      </a:r>
                    </a:p>
                    <a:p>
                      <a:r>
                        <a:rPr lang="ru-RU" sz="1800" b="1" baseline="0" dirty="0" smtClean="0"/>
                        <a:t>%%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1,8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946975"/>
                  </a:ext>
                </a:extLst>
              </a:tr>
              <a:tr h="584613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ИТОГО РАСХОДОВ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1 072 906,6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396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8392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Федеральные и краевые средства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На обеспечение жильем молодых семей 3 семьи получили субсидию на сумму 2 356,2 тыс. рублей;</a:t>
            </a: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На благоустройство дворовых территорий в рамках  центров экономического роста городское поселение "Забайкальское" в сумме 17 800,8 тыс. рублей благоустроено 2 двора по адресам: Красноармейская, 26 – Комсомольская, 17а; Красноармейская, 4.</a:t>
            </a:r>
            <a:endParaRPr lang="ru-RU" sz="1800" b="1" dirty="0">
              <a:solidFill>
                <a:schemeClr val="tx1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На формирование современной городской среды благоустройство территории клуба 4 857,3 тыс. рублей;</a:t>
            </a:r>
            <a:endParaRPr lang="ru-RU" sz="1800" b="1" dirty="0">
              <a:solidFill>
                <a:schemeClr val="tx1"/>
              </a:solidFill>
              <a:latin typeface="+mn-lt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Организация мероприятий при осуществлении деятельности по обращению с животными без владельцев в сумме 3 809,2 тыс. рублей</a:t>
            </a:r>
            <a:endParaRPr lang="ru-RU" sz="1800" b="1" dirty="0">
              <a:solidFill>
                <a:schemeClr val="tx1"/>
              </a:solidFill>
              <a:latin typeface="+mn-lt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Модернизация объектов теплоэнергетики и капитальный ремонт объектов коммунальной инфраструктуры" подготовка к </a:t>
            </a:r>
            <a:r>
              <a:rPr lang="ru-RU" sz="1800" b="1" dirty="0" err="1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осенне</a:t>
            </a:r>
            <a:r>
              <a:rPr lang="ru-RU" sz="1800" b="1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 - зимнему периоду сельское поселение «</a:t>
            </a:r>
            <a:r>
              <a:rPr lang="ru-RU" sz="1800" b="1" dirty="0" err="1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Даурское</a:t>
            </a:r>
            <a:r>
              <a:rPr lang="ru-RU" sz="1800" b="1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» всего 24 593,4 тыс. рублей;</a:t>
            </a:r>
            <a:endParaRPr lang="ru-RU" sz="1800" b="1" dirty="0">
              <a:solidFill>
                <a:schemeClr val="tx1"/>
              </a:solidFill>
              <a:latin typeface="+mn-lt"/>
            </a:endParaRPr>
          </a:p>
          <a:p>
            <a:endParaRPr lang="ru-RU" sz="18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00656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2F5897"/>
                </a:solidFill>
              </a:rPr>
              <a:t>Федеральные и краевые средства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tx1"/>
                </a:solidFill>
                <a:latin typeface="+mn-lt"/>
                <a:ea typeface="Anonymous Pro" panose="02060609030202000504" pitchFamily="49" charset="0"/>
              </a:rPr>
              <a:t>В рамках ЧС проведена установка котлов в сельском поселении «</a:t>
            </a:r>
            <a:r>
              <a:rPr lang="ru-RU" sz="2000" b="1" dirty="0" err="1">
                <a:solidFill>
                  <a:schemeClr val="tx1"/>
                </a:solidFill>
                <a:latin typeface="+mn-lt"/>
                <a:ea typeface="Anonymous Pro" panose="02060609030202000504" pitchFamily="49" charset="0"/>
              </a:rPr>
              <a:t>Даурское</a:t>
            </a:r>
            <a:r>
              <a:rPr lang="ru-RU" sz="2000" b="1" dirty="0">
                <a:solidFill>
                  <a:schemeClr val="tx1"/>
                </a:solidFill>
                <a:latin typeface="+mn-lt"/>
                <a:ea typeface="Anonymous Pro" panose="02060609030202000504" pitchFamily="49" charset="0"/>
              </a:rPr>
              <a:t>» на сумму 22289,6 тыс. рублей;</a:t>
            </a:r>
          </a:p>
          <a:p>
            <a:pPr lvl="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tx1"/>
                </a:solidFill>
                <a:latin typeface="+mn-lt"/>
                <a:ea typeface="Anonymous Pro" panose="02060609030202000504" pitchFamily="49" charset="0"/>
              </a:rPr>
              <a:t>Проведены работы по освещению улиц городское поселение «Забайкальское» на сумму 12 821,4 тыс. рублей;</a:t>
            </a:r>
          </a:p>
          <a:p>
            <a:pPr lvl="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tx1"/>
                </a:solidFill>
                <a:latin typeface="+mn-lt"/>
                <a:ea typeface="Anonymous Pro" panose="02060609030202000504" pitchFamily="49" charset="0"/>
              </a:rPr>
              <a:t>Проведен капитальный ремонт и оснащение зданий муниципальных образовательных организаций в сумме 6 363,3 тыс. рублей</a:t>
            </a:r>
          </a:p>
          <a:p>
            <a:pPr marL="0" lvl="0" indent="0" algn="just">
              <a:buNone/>
            </a:pPr>
            <a:r>
              <a:rPr lang="ru-RU" sz="2000" b="1" dirty="0">
                <a:solidFill>
                  <a:schemeClr val="tx1"/>
                </a:solidFill>
                <a:latin typeface="+mn-lt"/>
                <a:ea typeface="Anonymous Pro" panose="02060609030202000504" pitchFamily="49" charset="0"/>
              </a:rPr>
              <a:t>МОУ </a:t>
            </a:r>
            <a:r>
              <a:rPr lang="ru-RU" sz="2000" b="1" dirty="0" err="1">
                <a:solidFill>
                  <a:schemeClr val="tx1"/>
                </a:solidFill>
                <a:latin typeface="+mn-lt"/>
                <a:ea typeface="Anonymous Pro" panose="02060609030202000504" pitchFamily="49" charset="0"/>
              </a:rPr>
              <a:t>Харанорская</a:t>
            </a:r>
            <a:r>
              <a:rPr lang="ru-RU" sz="2000" b="1" dirty="0">
                <a:solidFill>
                  <a:schemeClr val="tx1"/>
                </a:solidFill>
                <a:latin typeface="+mn-lt"/>
                <a:ea typeface="Anonymous Pro" panose="02060609030202000504" pitchFamily="49" charset="0"/>
              </a:rPr>
              <a:t> ООШ      2 837,8 тыс. рублей</a:t>
            </a:r>
          </a:p>
          <a:p>
            <a:pPr marL="0" lvl="0" indent="0" algn="just">
              <a:lnSpc>
                <a:spcPct val="115000"/>
              </a:lnSpc>
              <a:buNone/>
            </a:pPr>
            <a:r>
              <a:rPr lang="ru-RU" sz="2000" b="1" dirty="0">
                <a:solidFill>
                  <a:schemeClr val="tx1"/>
                </a:solidFill>
                <a:latin typeface="+mn-lt"/>
                <a:ea typeface="Anonymous Pro" panose="02060609030202000504" pitchFamily="49" charset="0"/>
              </a:rPr>
              <a:t>МОУ </a:t>
            </a:r>
            <a:r>
              <a:rPr lang="ru-RU" sz="2000" b="1" dirty="0" err="1">
                <a:solidFill>
                  <a:schemeClr val="tx1"/>
                </a:solidFill>
                <a:latin typeface="+mn-lt"/>
                <a:ea typeface="Anonymous Pro" panose="02060609030202000504" pitchFamily="49" charset="0"/>
              </a:rPr>
              <a:t>Билитуйская</a:t>
            </a:r>
            <a:r>
              <a:rPr lang="ru-RU" sz="2000" b="1" dirty="0">
                <a:solidFill>
                  <a:schemeClr val="tx1"/>
                </a:solidFill>
                <a:latin typeface="+mn-lt"/>
                <a:ea typeface="Anonymous Pro" panose="02060609030202000504" pitchFamily="49" charset="0"/>
              </a:rPr>
              <a:t> СОШ       3 525,6,1 тыс. рублей</a:t>
            </a:r>
          </a:p>
          <a:p>
            <a:pPr lvl="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tx1"/>
                </a:solidFill>
                <a:latin typeface="+mn-lt"/>
                <a:ea typeface="Anonymous Pro" panose="02060609030202000504" pitchFamily="49" charset="0"/>
              </a:rPr>
              <a:t>Строительство, реконструкция, капитальный ремонт и ремонт автомобильных дорог общего пользования местного значения в сумме 26 513,1 тыс. рублей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640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56490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i="1" dirty="0">
                <a:solidFill>
                  <a:srgbClr val="002060"/>
                </a:solidFill>
              </a:rPr>
              <a:t>Муниципальный долг </a:t>
            </a:r>
            <a:r>
              <a:rPr lang="ru-RU" sz="3200" b="1" i="1" dirty="0" smtClean="0">
                <a:solidFill>
                  <a:srgbClr val="002060"/>
                </a:solidFill>
              </a:rPr>
              <a:t/>
            </a:r>
            <a:br>
              <a:rPr lang="ru-RU" sz="3200" b="1" i="1" dirty="0" smtClean="0">
                <a:solidFill>
                  <a:srgbClr val="002060"/>
                </a:solidFill>
              </a:rPr>
            </a:br>
            <a:r>
              <a:rPr lang="ru-RU" sz="3200" b="1" i="1" dirty="0" smtClean="0">
                <a:solidFill>
                  <a:srgbClr val="002060"/>
                </a:solidFill>
              </a:rPr>
              <a:t/>
            </a:r>
            <a:br>
              <a:rPr lang="ru-RU" sz="3200" b="1" i="1" dirty="0" smtClean="0">
                <a:solidFill>
                  <a:srgbClr val="002060"/>
                </a:solidFill>
              </a:rPr>
            </a:br>
            <a:r>
              <a:rPr lang="ru-RU" sz="2400" b="1" i="1" dirty="0" smtClean="0">
                <a:solidFill>
                  <a:srgbClr val="002060"/>
                </a:solidFill>
              </a:rPr>
              <a:t>- 1 635 тыс. рублей</a:t>
            </a:r>
            <a:br>
              <a:rPr lang="ru-RU" sz="2400" b="1" i="1" dirty="0" smtClean="0">
                <a:solidFill>
                  <a:srgbClr val="002060"/>
                </a:solidFill>
              </a:rPr>
            </a:br>
            <a:endParaRPr lang="ru-RU" sz="2400" i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584495"/>
              </p:ext>
            </p:extLst>
          </p:nvPr>
        </p:nvGraphicFramePr>
        <p:xfrm>
          <a:off x="457200" y="1916832"/>
          <a:ext cx="822960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2911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16706" y="1556792"/>
            <a:ext cx="8510588" cy="2088232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ru-RU" sz="4000" b="1" dirty="0" smtClean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5809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1125538"/>
            <a:ext cx="9144000" cy="93531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ru-RU" sz="3200" b="1" i="1" u="sng" dirty="0" smtClean="0">
                <a:solidFill>
                  <a:srgbClr val="002060"/>
                </a:solidFill>
              </a:rPr>
              <a:t>Основные показатели исполнения </a:t>
            </a:r>
            <a:br>
              <a:rPr lang="ru-RU" sz="3200" b="1" i="1" u="sng" dirty="0" smtClean="0">
                <a:solidFill>
                  <a:srgbClr val="002060"/>
                </a:solidFill>
              </a:rPr>
            </a:br>
            <a:r>
              <a:rPr lang="ru-RU" sz="3200" b="1" i="1" u="sng" dirty="0" smtClean="0">
                <a:solidFill>
                  <a:srgbClr val="002060"/>
                </a:solidFill>
              </a:rPr>
              <a:t>районного бюджета за 202</a:t>
            </a:r>
            <a:r>
              <a:rPr lang="ru-RU" sz="3200" b="1" i="1" u="sng" dirty="0">
                <a:solidFill>
                  <a:srgbClr val="002060"/>
                </a:solidFill>
              </a:rPr>
              <a:t>4</a:t>
            </a:r>
            <a:r>
              <a:rPr lang="ru-RU" sz="3200" b="1" i="1" u="sng" dirty="0" smtClean="0">
                <a:solidFill>
                  <a:srgbClr val="002060"/>
                </a:solidFill>
              </a:rPr>
              <a:t> год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9552" y="2492896"/>
            <a:ext cx="81369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latin typeface="+mn-lt"/>
              </a:rPr>
              <a:t>Доходы       –       1 087 611,9</a:t>
            </a:r>
            <a:r>
              <a:rPr lang="en-US" sz="3600" b="1" i="1" dirty="0" smtClean="0">
                <a:latin typeface="+mn-lt"/>
              </a:rPr>
              <a:t> </a:t>
            </a:r>
            <a:r>
              <a:rPr lang="ru-RU" sz="3600" b="1" i="1" dirty="0" smtClean="0">
                <a:latin typeface="+mn-lt"/>
              </a:rPr>
              <a:t>тыс. руб.</a:t>
            </a:r>
          </a:p>
          <a:p>
            <a:endParaRPr lang="ru-RU" sz="3600" b="1" i="1" dirty="0">
              <a:latin typeface="+mn-lt"/>
            </a:endParaRPr>
          </a:p>
          <a:p>
            <a:r>
              <a:rPr lang="ru-RU" sz="3600" b="1" i="1" dirty="0" smtClean="0">
                <a:latin typeface="+mn-lt"/>
              </a:rPr>
              <a:t>Расходы      –       1 072 906,6 тыс. руб.</a:t>
            </a:r>
          </a:p>
          <a:p>
            <a:endParaRPr lang="ru-RU" sz="3600" b="1" i="1" dirty="0">
              <a:latin typeface="+mn-lt"/>
            </a:endParaRPr>
          </a:p>
          <a:p>
            <a:r>
              <a:rPr lang="ru-RU" sz="3600" b="1" i="1" dirty="0" smtClean="0">
                <a:latin typeface="+mn-lt"/>
              </a:rPr>
              <a:t>Профицит    –    14 705,3 тыс. руб.</a:t>
            </a:r>
            <a:endParaRPr lang="ru-RU" sz="3600" b="1" i="1" dirty="0"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8352928" cy="5191472"/>
          </a:xfrm>
        </p:spPr>
        <p:txBody>
          <a:bodyPr/>
          <a:lstStyle/>
          <a:p>
            <a:r>
              <a:rPr lang="ru-RU" sz="2800" b="1" i="1" u="sng" dirty="0" smtClean="0">
                <a:solidFill>
                  <a:srgbClr val="002060"/>
                </a:solidFill>
              </a:rPr>
              <a:t>Поступление </a:t>
            </a:r>
            <a:r>
              <a:rPr lang="ru-RU" sz="2800" b="1" i="1" u="sng" dirty="0">
                <a:solidFill>
                  <a:srgbClr val="002060"/>
                </a:solidFill>
              </a:rPr>
              <a:t>доходов </a:t>
            </a:r>
            <a:r>
              <a:rPr lang="ru-RU" sz="2800" b="1" i="1" u="sng" dirty="0" smtClean="0">
                <a:solidFill>
                  <a:srgbClr val="002060"/>
                </a:solidFill>
              </a:rPr>
              <a:t>в 202</a:t>
            </a:r>
            <a:r>
              <a:rPr lang="ru-RU" sz="2800" b="1" i="1" u="sng" dirty="0">
                <a:solidFill>
                  <a:srgbClr val="002060"/>
                </a:solidFill>
              </a:rPr>
              <a:t>4</a:t>
            </a:r>
            <a:r>
              <a:rPr lang="ru-RU" sz="2800" b="1" i="1" u="sng" dirty="0" smtClean="0">
                <a:solidFill>
                  <a:srgbClr val="002060"/>
                </a:solidFill>
              </a:rPr>
              <a:t> году в сравнении с 2023 годом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+ 187 071,1 тыс. рублей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1694364"/>
              </p:ext>
            </p:extLst>
          </p:nvPr>
        </p:nvGraphicFramePr>
        <p:xfrm>
          <a:off x="899592" y="2204864"/>
          <a:ext cx="712879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9162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8352928" cy="5191472"/>
          </a:xfrm>
        </p:spPr>
        <p:txBody>
          <a:bodyPr/>
          <a:lstStyle/>
          <a:p>
            <a:r>
              <a:rPr lang="ru-RU" sz="2800" b="1" i="1" u="sng" dirty="0" smtClean="0">
                <a:solidFill>
                  <a:srgbClr val="002060"/>
                </a:solidFill>
              </a:rPr>
              <a:t>Поступление </a:t>
            </a:r>
            <a:r>
              <a:rPr lang="ru-RU" sz="2800" b="1" i="1" u="sng" dirty="0">
                <a:solidFill>
                  <a:srgbClr val="002060"/>
                </a:solidFill>
              </a:rPr>
              <a:t>доходов </a:t>
            </a:r>
            <a:r>
              <a:rPr lang="ru-RU" sz="2800" b="1" i="1" u="sng" dirty="0" smtClean="0">
                <a:solidFill>
                  <a:srgbClr val="002060"/>
                </a:solidFill>
              </a:rPr>
              <a:t>в 202</a:t>
            </a:r>
            <a:r>
              <a:rPr lang="ru-RU" sz="2800" b="1" i="1" u="sng" dirty="0">
                <a:solidFill>
                  <a:srgbClr val="002060"/>
                </a:solidFill>
              </a:rPr>
              <a:t>4</a:t>
            </a:r>
            <a:r>
              <a:rPr lang="ru-RU" sz="2800" b="1" i="1" u="sng" dirty="0" smtClean="0">
                <a:solidFill>
                  <a:srgbClr val="002060"/>
                </a:solidFill>
              </a:rPr>
              <a:t> году в сравнении с 2023 годом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+ 60,4 млн. руб.  + 0,7 млн. руб.   + 126,0 млн. руб.</a:t>
            </a:r>
            <a:endParaRPr lang="ru-RU" sz="2000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020628"/>
              </p:ext>
            </p:extLst>
          </p:nvPr>
        </p:nvGraphicFramePr>
        <p:xfrm>
          <a:off x="539552" y="2060848"/>
          <a:ext cx="82809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4411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764704"/>
            <a:ext cx="8510588" cy="1152128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ru-RU" sz="3200" b="1" i="1" u="sng" dirty="0" smtClean="0">
                <a:solidFill>
                  <a:srgbClr val="002060"/>
                </a:solidFill>
              </a:rPr>
              <a:t>Структура доходов районного бюджета в 202</a:t>
            </a:r>
            <a:r>
              <a:rPr lang="ru-RU" sz="3200" b="1" i="1" u="sng" dirty="0">
                <a:solidFill>
                  <a:srgbClr val="002060"/>
                </a:solidFill>
              </a:rPr>
              <a:t>4</a:t>
            </a:r>
            <a:r>
              <a:rPr lang="ru-RU" sz="3200" b="1" i="1" u="sng" dirty="0" smtClean="0">
                <a:solidFill>
                  <a:srgbClr val="002060"/>
                </a:solidFill>
              </a:rPr>
              <a:t> году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6090980"/>
              </p:ext>
            </p:extLst>
          </p:nvPr>
        </p:nvGraphicFramePr>
        <p:xfrm>
          <a:off x="683568" y="2060848"/>
          <a:ext cx="7939425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2643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1052513"/>
            <a:ext cx="8510588" cy="864319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ru-RU" sz="3200" b="1" i="1" u="sng" dirty="0">
                <a:solidFill>
                  <a:srgbClr val="002060"/>
                </a:solidFill>
              </a:rPr>
              <a:t>Структура исполнения собственных доходов районного бюджета за </a:t>
            </a:r>
            <a:r>
              <a:rPr lang="ru-RU" sz="3200" b="1" i="1" u="sng" dirty="0" smtClean="0">
                <a:solidFill>
                  <a:srgbClr val="002060"/>
                </a:solidFill>
              </a:rPr>
              <a:t>202</a:t>
            </a:r>
            <a:r>
              <a:rPr lang="en-US" sz="3200" b="1" i="1" u="sng" dirty="0">
                <a:solidFill>
                  <a:srgbClr val="002060"/>
                </a:solidFill>
              </a:rPr>
              <a:t>4</a:t>
            </a:r>
            <a:r>
              <a:rPr lang="ru-RU" sz="3200" b="1" i="1" u="sng" dirty="0" smtClean="0">
                <a:solidFill>
                  <a:srgbClr val="002060"/>
                </a:solidFill>
              </a:rPr>
              <a:t> год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4245689150"/>
              </p:ext>
            </p:extLst>
          </p:nvPr>
        </p:nvGraphicFramePr>
        <p:xfrm>
          <a:off x="431540" y="1883420"/>
          <a:ext cx="82809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1449733"/>
              </p:ext>
            </p:extLst>
          </p:nvPr>
        </p:nvGraphicFramePr>
        <p:xfrm>
          <a:off x="431540" y="2086928"/>
          <a:ext cx="8477250" cy="4283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4080607"/>
              </p:ext>
            </p:extLst>
          </p:nvPr>
        </p:nvGraphicFramePr>
        <p:xfrm>
          <a:off x="1619672" y="2057400"/>
          <a:ext cx="6048672" cy="4035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1052513"/>
            <a:ext cx="8510588" cy="1440383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ru-RU" sz="3200" b="1" i="1" u="sng" dirty="0" smtClean="0">
                <a:solidFill>
                  <a:srgbClr val="002060"/>
                </a:solidFill>
              </a:rPr>
              <a:t>Налог на доходы физических лиц </a:t>
            </a:r>
            <a:br>
              <a:rPr lang="ru-RU" sz="3200" b="1" i="1" u="sng" dirty="0" smtClean="0">
                <a:solidFill>
                  <a:srgbClr val="002060"/>
                </a:solidFill>
              </a:rPr>
            </a:br>
            <a:r>
              <a:rPr lang="ru-RU" sz="1600" b="1" i="1" u="sng" dirty="0" smtClean="0">
                <a:solidFill>
                  <a:srgbClr val="002060"/>
                </a:solidFill>
              </a:rPr>
              <a:t/>
            </a:r>
            <a:br>
              <a:rPr lang="ru-RU" sz="1600" b="1" i="1" u="sng" dirty="0" smtClean="0">
                <a:solidFill>
                  <a:srgbClr val="002060"/>
                </a:solidFill>
              </a:rPr>
            </a:br>
            <a:r>
              <a:rPr lang="ru-RU" sz="1600" b="1" i="1" u="sng" dirty="0">
                <a:solidFill>
                  <a:srgbClr val="002060"/>
                </a:solidFill>
              </a:rPr>
              <a:t/>
            </a:r>
            <a:br>
              <a:rPr lang="ru-RU" sz="1600" b="1" i="1" u="sng" dirty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+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22 127,1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 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295811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1052513"/>
            <a:ext cx="8510588" cy="1440383"/>
          </a:xfrm>
        </p:spPr>
        <p:txBody>
          <a:bodyPr>
            <a:noAutofit/>
          </a:bodyPr>
          <a:lstStyle/>
          <a:p>
            <a:pPr algn="r" eaLnBrk="1" hangingPunct="1">
              <a:lnSpc>
                <a:spcPct val="100000"/>
              </a:lnSpc>
              <a:defRPr/>
            </a:pPr>
            <a:r>
              <a:rPr lang="ru-RU" sz="3200" b="1" i="1" u="sng" dirty="0" smtClean="0">
                <a:solidFill>
                  <a:srgbClr val="002060"/>
                </a:solidFill>
              </a:rPr>
              <a:t>Упрощенная система налогообложения</a:t>
            </a:r>
            <a:br>
              <a:rPr lang="ru-RU" sz="3200" b="1" i="1" u="sng" dirty="0" smtClean="0">
                <a:solidFill>
                  <a:srgbClr val="002060"/>
                </a:solidFill>
              </a:rPr>
            </a:br>
            <a:r>
              <a:rPr lang="ru-RU" sz="1600" b="1" i="1" u="sng" dirty="0" smtClean="0">
                <a:solidFill>
                  <a:srgbClr val="002060"/>
                </a:solidFill>
              </a:rPr>
              <a:t/>
            </a:r>
            <a:br>
              <a:rPr lang="ru-RU" sz="1600" b="1" i="1" u="sng" dirty="0" smtClean="0">
                <a:solidFill>
                  <a:srgbClr val="002060"/>
                </a:solidFill>
              </a:rPr>
            </a:b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</a:rPr>
              <a:t> сумма, тыс. рублей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3817711"/>
              </p:ext>
            </p:extLst>
          </p:nvPr>
        </p:nvGraphicFramePr>
        <p:xfrm>
          <a:off x="1547664" y="2204864"/>
          <a:ext cx="6264696" cy="3988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7208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18332</TotalTime>
  <Words>1010</Words>
  <Application>Microsoft Office PowerPoint</Application>
  <PresentationFormat>Экран (4:3)</PresentationFormat>
  <Paragraphs>260</Paragraphs>
  <Slides>27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8" baseType="lpstr">
      <vt:lpstr>Anonymous Pro</vt:lpstr>
      <vt:lpstr>Arial</vt:lpstr>
      <vt:lpstr>Arial Black</vt:lpstr>
      <vt:lpstr>Arial Cyr</vt:lpstr>
      <vt:lpstr>Calibri</vt:lpstr>
      <vt:lpstr>Century Gothic</vt:lpstr>
      <vt:lpstr>Courier New</vt:lpstr>
      <vt:lpstr>Palatino Linotype</vt:lpstr>
      <vt:lpstr>Times New Roman</vt:lpstr>
      <vt:lpstr>Wingdings</vt:lpstr>
      <vt:lpstr>Исполнительная</vt:lpstr>
      <vt:lpstr>Исполнение  районного бюджета муниципального района «Забайкальский район»  за 2024 год</vt:lpstr>
      <vt:lpstr>Презентация PowerPoint</vt:lpstr>
      <vt:lpstr>Основные показатели исполнения  районного бюджета за 2024 год</vt:lpstr>
      <vt:lpstr>Презентация PowerPoint</vt:lpstr>
      <vt:lpstr>Презентация PowerPoint</vt:lpstr>
      <vt:lpstr>Структура доходов районного бюджета в 2024 году</vt:lpstr>
      <vt:lpstr>Структура исполнения собственных доходов районного бюджета за 2024 год</vt:lpstr>
      <vt:lpstr>Налог на доходы физических лиц    +22 127,1 тыс. рублей</vt:lpstr>
      <vt:lpstr>Упрощенная система налогообложения   сумма, тыс. рублей</vt:lpstr>
      <vt:lpstr>Исполнение неналоговых доходов бюджета</vt:lpstr>
      <vt:lpstr>Структура безвозмездных перечислений  в 2024 году</vt:lpstr>
      <vt:lpstr>Результаты работы  межведомственных комиссий</vt:lpstr>
      <vt:lpstr>Структура расходов бюджета  </vt:lpstr>
      <vt:lpstr>Экономическая структура расходов   в тыс. рублей 1 072 906,6             в процентах 100%</vt:lpstr>
      <vt:lpstr>Исполнение районного бюджета за 2024 год                                      (тыс.руб.)</vt:lpstr>
      <vt:lpstr>Раздел 07 «Образование»  (763 726,9тыс. руб.)</vt:lpstr>
      <vt:lpstr>Подраздел 0701  «Дошкольное образование»  факт 198 272,3 тыс. рублей</vt:lpstr>
      <vt:lpstr>Подраздел 0702 «Общее образование»  факт 516 878,1 тыс. рублей</vt:lpstr>
      <vt:lpstr>Подраздел 0702 «Общее образование» </vt:lpstr>
      <vt:lpstr>Подраздел 0703 «Дополнительное образование» факт  37 227,1 тыс. рублей</vt:lpstr>
      <vt:lpstr>Подраздел 0707 «Молодежная политика и оздоровление детей»     4 227,4 тыс. рублей или 99,2% от плана;   Подраздел 0709 «Другие вопросы в области образования»  7 122,4 тыс. рублей или 97,8% от плана </vt:lpstr>
      <vt:lpstr>Раздел 14 «Межбюджетные трансферты»  64 742,2тыс. руб.</vt:lpstr>
      <vt:lpstr>Реализация муниципальных программ в 2024 году </vt:lpstr>
      <vt:lpstr>Федеральные и краевые средства </vt:lpstr>
      <vt:lpstr>Федеральные и краевые средства </vt:lpstr>
      <vt:lpstr>Муниципальный долг   - 1 635 тыс. рублей </vt:lpstr>
      <vt:lpstr>СПАСИБО ЗА ВНИМАНИЕ!</vt:lpstr>
    </vt:vector>
  </TitlesOfParts>
  <Company>Komitet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Районный бюджет муниципального района «Забайкальский район» на 2012 год и плановый период 2013 и 2014 годов</dc:title>
  <dc:creator>admin</dc:creator>
  <cp:lastModifiedBy>NN</cp:lastModifiedBy>
  <cp:revision>591</cp:revision>
  <cp:lastPrinted>2025-03-28T05:49:49Z</cp:lastPrinted>
  <dcterms:created xsi:type="dcterms:W3CDTF">2011-12-19T01:06:23Z</dcterms:created>
  <dcterms:modified xsi:type="dcterms:W3CDTF">2025-04-28T11:59:25Z</dcterms:modified>
</cp:coreProperties>
</file>